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4"/>
  </p:notesMasterIdLst>
  <p:handoutMasterIdLst>
    <p:handoutMasterId r:id="rId55"/>
  </p:handoutMasterIdLst>
  <p:sldIdLst>
    <p:sldId id="256" r:id="rId7"/>
    <p:sldId id="363" r:id="rId8"/>
    <p:sldId id="361" r:id="rId9"/>
    <p:sldId id="364" r:id="rId10"/>
    <p:sldId id="365" r:id="rId11"/>
    <p:sldId id="366" r:id="rId12"/>
    <p:sldId id="263" r:id="rId13"/>
    <p:sldId id="327" r:id="rId14"/>
    <p:sldId id="295" r:id="rId15"/>
    <p:sldId id="328" r:id="rId16"/>
    <p:sldId id="370" r:id="rId17"/>
    <p:sldId id="329" r:id="rId18"/>
    <p:sldId id="330" r:id="rId19"/>
    <p:sldId id="331" r:id="rId20"/>
    <p:sldId id="367" r:id="rId21"/>
    <p:sldId id="336" r:id="rId22"/>
    <p:sldId id="332" r:id="rId23"/>
    <p:sldId id="368" r:id="rId24"/>
    <p:sldId id="369" r:id="rId25"/>
    <p:sldId id="337" r:id="rId26"/>
    <p:sldId id="371" r:id="rId27"/>
    <p:sldId id="333" r:id="rId28"/>
    <p:sldId id="339" r:id="rId29"/>
    <p:sldId id="340" r:id="rId30"/>
    <p:sldId id="315" r:id="rId31"/>
    <p:sldId id="316" r:id="rId32"/>
    <p:sldId id="374" r:id="rId33"/>
    <p:sldId id="373" r:id="rId34"/>
    <p:sldId id="342" r:id="rId35"/>
    <p:sldId id="344" r:id="rId36"/>
    <p:sldId id="348" r:id="rId37"/>
    <p:sldId id="350" r:id="rId38"/>
    <p:sldId id="351" r:id="rId39"/>
    <p:sldId id="352" r:id="rId40"/>
    <p:sldId id="354" r:id="rId41"/>
    <p:sldId id="353" r:id="rId42"/>
    <p:sldId id="355" r:id="rId43"/>
    <p:sldId id="356" r:id="rId44"/>
    <p:sldId id="357" r:id="rId45"/>
    <p:sldId id="358" r:id="rId46"/>
    <p:sldId id="359" r:id="rId47"/>
    <p:sldId id="375" r:id="rId48"/>
    <p:sldId id="376" r:id="rId49"/>
    <p:sldId id="377" r:id="rId50"/>
    <p:sldId id="378" r:id="rId51"/>
    <p:sldId id="379" r:id="rId52"/>
    <p:sldId id="360" r:id="rId5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EEE"/>
    <a:srgbClr val="FF00FF"/>
    <a:srgbClr val="480000"/>
    <a:srgbClr val="FFCF37"/>
    <a:srgbClr val="FFEBAB"/>
    <a:srgbClr val="FFE593"/>
    <a:srgbClr val="FFEDB3"/>
    <a:srgbClr val="FFDC6D"/>
    <a:srgbClr val="F6BB00"/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1" autoAdjust="0"/>
  </p:normalViewPr>
  <p:slideViewPr>
    <p:cSldViewPr>
      <p:cViewPr varScale="1">
        <p:scale>
          <a:sx n="74" d="100"/>
          <a:sy n="74" d="100"/>
        </p:scale>
        <p:origin x="144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C03942B-5AA3-4931-8A64-50C662B638BF}" type="datetimeFigureOut">
              <a:rPr lang="ko-KR" altLang="en-US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BF296A7-2225-406E-9539-8DC12155F7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132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3690A0C-325D-41F4-89F8-0EB6BF967F79}" type="datetimeFigureOut">
              <a:rPr lang="ko-KR" altLang="en-US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5B6D2FF-A256-46ED-8748-94F4BF33DC2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34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0D1D8D-4C0C-49D6-B6CC-04201A53AFA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dirty="0" smtClean="0"/>
          </a:p>
        </p:txBody>
      </p:sp>
      <p:sp>
        <p:nvSpPr>
          <p:cNvPr id="24581" name="바닥글 개체 틀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392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2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56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3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4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3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55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99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4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7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90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7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ko-KR" alt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8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95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6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63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87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8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88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65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1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89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49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78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88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95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704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5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23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87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31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32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37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90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78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94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5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4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/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5A28C7-057A-42D1-94F9-0C600A5A17B7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4310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mtClean="0"/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5A28C7-057A-42D1-94F9-0C600A5A17B7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90345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7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5604" name="바닥글 개체 틀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A28C7-057A-42D1-94F9-0C600A5A17B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4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23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5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78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62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30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49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68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4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1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09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91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73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93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118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24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56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92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4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02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02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4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83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266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417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282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91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0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94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95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114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39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251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960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08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753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1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97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894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617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226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290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28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3567-417A-4651-B30B-6FAC014091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53BC8-94B1-4623-B863-A29DC5993AC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580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CF79-8786-427F-A9AB-1DDE75A0BB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22D8-D75F-4D68-8582-9F29887AEC1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21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D557-070B-4AEF-9386-8FB5FC247E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2D86-A66E-441B-BC64-A9AC8B006A4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9046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59850-41B1-4237-962C-C39540E6E3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40595-270D-4A1E-9426-3459BB13090B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9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070E-046D-4FB5-93AF-EA0C859461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D618D-05C2-44FE-95AA-65B831F0883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46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0197-FF8E-447A-8EEC-2445AF7322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D97DE-97A6-48C1-AAF6-6B491F6D25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77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564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339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66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D3F51-2B8B-4F92-9220-45116FA96A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3AAA6-4B88-441A-BA2A-E5C3DBCFCB3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25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7962A-D053-4D94-81FC-3B7CD0C383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086E4-897C-4023-B69D-EC0333F7E5F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5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D8E8-586C-4A5C-B5AD-041703D022C4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13CBD-3AA8-48EE-B414-1191732F8F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02EF-BB54-4BD1-BA13-CD78EE335387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7CBF-A678-470C-A76F-F7843C9A4D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CFB8-30E1-4CED-BE33-45FD34DA4D86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4D4E0-B43A-4589-A539-F6CF715969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/>
              <a:pPr>
                <a:defRPr/>
              </a:pPr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9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2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9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498A16-39D8-498F-A50F-2F11366789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5D1ED6-1CC1-4A0B-A735-D4CCA5CF285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5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jpeg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e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34.jpg"/><Relationship Id="rId4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jpg"/><Relationship Id="rId4" Type="http://schemas.openxmlformats.org/officeDocument/2006/relationships/image" Target="../media/image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NdtarP9HqA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youtu.be/vhN-jKbg0u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laSr1P_JNKM" TargetMode="External"/><Relationship Id="rId5" Type="http://schemas.openxmlformats.org/officeDocument/2006/relationships/hyperlink" Target="https://youtu.be/Ttm62RBdOuo" TargetMode="External"/><Relationship Id="rId10" Type="http://schemas.openxmlformats.org/officeDocument/2006/relationships/hyperlink" Target="https://youtu.be/SAXpBgkXt60" TargetMode="External"/><Relationship Id="rId4" Type="http://schemas.openxmlformats.org/officeDocument/2006/relationships/image" Target="../media/image4.tiff"/><Relationship Id="rId9" Type="http://schemas.openxmlformats.org/officeDocument/2006/relationships/hyperlink" Target="https://youtu.be/V-3uIVMSUM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3" descr="바탕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88000" y="2160000"/>
            <a:ext cx="8640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6350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48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ARM Cortex-M7</a:t>
            </a:r>
            <a:r>
              <a:rPr lang="ko-KR" altLang="en-US" sz="48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의</a:t>
            </a:r>
            <a:r>
              <a:rPr lang="en-US" altLang="ko-KR" sz="48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48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개요</a:t>
            </a:r>
            <a:endParaRPr lang="en-US" altLang="ko-KR" sz="4800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0000" y="288000"/>
            <a:ext cx="24961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en-US" altLang="ko-KR" b="1" dirty="0" smtClean="0">
                <a:ln w="12700" cmpd="sng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2015 </a:t>
            </a:r>
            <a:r>
              <a:rPr kumimoji="0" lang="ko-KR" altLang="en-US" b="1" dirty="0" smtClean="0">
                <a:ln w="12700" cmpd="sng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동계방학 세미나</a:t>
            </a:r>
            <a:endParaRPr kumimoji="0" lang="en-US" altLang="ko-KR" b="1" dirty="0">
              <a:ln w="12700" cmpd="sng">
                <a:solidFill>
                  <a:srgbClr val="00B05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6000" y="216000"/>
            <a:ext cx="159530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ko-KR" altLang="en-US" sz="2200" b="1" dirty="0" smtClean="0">
                <a:ln w="12700" cap="flat" cmpd="sng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3500" algn="tl" rotWithShape="0">
                    <a:srgbClr val="000000"/>
                  </a:outerShdw>
                </a:effectLst>
                <a:latin typeface="+mn-lt"/>
                <a:ea typeface="+mn-ea"/>
              </a:rPr>
              <a:t>공주대학교</a:t>
            </a:r>
            <a:endParaRPr kumimoji="0" lang="en-US" altLang="ko-KR" sz="2200" b="1" dirty="0" smtClean="0">
              <a:ln w="12700" cap="flat" cmpd="sng">
                <a:solidFill>
                  <a:srgbClr val="00B05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635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3" name="그림 12" descr="knu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0000" y="144000"/>
            <a:ext cx="609600" cy="6019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57756" y="4005064"/>
            <a:ext cx="6865982" cy="21544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ln w="1270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2015. 12. 4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endParaRPr kumimoji="0" lang="en-US" altLang="ko-KR" sz="2400" b="1" dirty="0" smtClean="0">
              <a:ln w="1270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ko-KR" altLang="en-US" sz="2400" b="1" dirty="0" smtClean="0">
                <a:ln w="1270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대학원 전기전자제어공학과 전력전자응용연구실</a:t>
            </a:r>
            <a:endParaRPr kumimoji="0" lang="en-US" altLang="ko-KR" sz="2400" b="1" dirty="0" smtClean="0">
              <a:ln w="1270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21EE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교수 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21EE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21EE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윤 덕 용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21EEE"/>
              </a:solidFill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10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0000" y="5760000"/>
            <a:ext cx="59766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1&gt;  ARM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마이크로프로세서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제품군의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분류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836712"/>
            <a:ext cx="885698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lnSpc>
                <a:spcPct val="14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(5) ARM 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마이크로프로세서 계열의 비교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224000"/>
            <a:ext cx="5722112" cy="45765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600000" y="1548000"/>
            <a:ext cx="147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마이크로컨트롤러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00000" y="1764000"/>
            <a:ext cx="1222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Cortex-A12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2000" y="1440000"/>
            <a:ext cx="1222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Cortex-A53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68000" y="1260000"/>
            <a:ext cx="1222636" cy="2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Cortex-A57</a:t>
            </a:r>
          </a:p>
        </p:txBody>
      </p:sp>
      <p:sp>
        <p:nvSpPr>
          <p:cNvPr id="35" name="타원 34"/>
          <p:cNvSpPr/>
          <p:nvPr/>
        </p:nvSpPr>
        <p:spPr>
          <a:xfrm>
            <a:off x="6716977" y="1273755"/>
            <a:ext cx="1167391" cy="39600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7647884" y="1620000"/>
            <a:ext cx="478282" cy="448084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2000" y="2016000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삼성 </a:t>
            </a:r>
            <a:r>
              <a:rPr lang="ko-KR" altLang="en-US" sz="10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갤럭시</a:t>
            </a:r>
            <a:r>
              <a:rPr lang="ko-KR" altLang="en-US" sz="10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노트</a:t>
            </a:r>
            <a:r>
              <a:rPr lang="en-US" altLang="ko-KR" sz="10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4/5</a:t>
            </a:r>
            <a:r>
              <a:rPr lang="ko-KR" altLang="en-US" sz="10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에서 사용</a:t>
            </a:r>
            <a:endParaRPr lang="en-US" altLang="ko-KR" sz="10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20000" y="1530000"/>
            <a:ext cx="135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고성능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마이크로프로세서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48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11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0000" y="5760000"/>
            <a:ext cx="59766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2&gt;  ARM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마이크로프로세서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각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제품군의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용도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" y="1440000"/>
            <a:ext cx="886968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12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1580" y="5740064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그림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3&gt;  ARM Cortex-M 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시리즈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비교</a:t>
            </a:r>
            <a:endParaRPr lang="en-US" altLang="ko-KR" sz="1600" b="1" dirty="0" smtClean="0">
              <a:solidFill>
                <a:srgbClr val="FF00FF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44976"/>
            <a:ext cx="7015829" cy="48950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000" y="4653136"/>
            <a:ext cx="1548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바탕"/>
                <a:ea typeface="바탕"/>
              </a:rPr>
              <a:t>8</a:t>
            </a: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비트</a:t>
            </a:r>
            <a:endParaRPr lang="en-US" altLang="ko-KR" sz="1200" b="1" dirty="0" smtClean="0">
              <a:solidFill>
                <a:srgbClr val="FF0000"/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 err="1" smtClean="0">
                <a:solidFill>
                  <a:srgbClr val="FF0000"/>
                </a:solidFill>
                <a:latin typeface="바탕"/>
                <a:ea typeface="바탕"/>
              </a:rPr>
              <a:t>마이크로컨트롤러와</a:t>
            </a: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 경쟁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000" y="3573016"/>
            <a:ext cx="1548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고성능</a:t>
            </a:r>
            <a:endParaRPr lang="en-US" altLang="ko-KR" sz="1200" b="1" dirty="0" smtClean="0">
              <a:solidFill>
                <a:srgbClr val="FF0000"/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 err="1" smtClean="0">
                <a:solidFill>
                  <a:srgbClr val="FF0000"/>
                </a:solidFill>
                <a:latin typeface="바탕"/>
                <a:ea typeface="바탕"/>
              </a:rPr>
              <a:t>마이크로컨트롤러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000" y="2420888"/>
            <a:ext cx="1548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바탕"/>
                <a:ea typeface="바탕"/>
              </a:rPr>
              <a:t>DSP </a:t>
            </a: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대응</a:t>
            </a:r>
            <a:endParaRPr lang="en-US" altLang="ko-KR" sz="1200" b="1" dirty="0" smtClean="0">
              <a:solidFill>
                <a:srgbClr val="FF0000"/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 err="1" smtClean="0">
                <a:solidFill>
                  <a:srgbClr val="FF0000"/>
                </a:solidFill>
                <a:latin typeface="바탕"/>
                <a:ea typeface="바탕"/>
              </a:rPr>
              <a:t>마이크로컨트롤러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6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13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5880" y="756000"/>
            <a:ext cx="61926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표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1&gt;  Cortex-M0/M0+/M3/M4/M7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의 특성 비교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61372"/>
              </p:ext>
            </p:extLst>
          </p:nvPr>
        </p:nvGraphicFramePr>
        <p:xfrm>
          <a:off x="305984" y="1152000"/>
          <a:ext cx="8532479" cy="4877478"/>
        </p:xfrm>
        <a:graphic>
          <a:graphicData uri="http://schemas.openxmlformats.org/drawingml/2006/table">
            <a:tbl>
              <a:tblPr/>
              <a:tblGrid>
                <a:gridCol w="2019956"/>
                <a:gridCol w="1131209"/>
                <a:gridCol w="1131209"/>
                <a:gridCol w="1193134"/>
                <a:gridCol w="1373674"/>
                <a:gridCol w="1683297"/>
              </a:tblGrid>
              <a:tr h="184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Cortex-M0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Cortex-M0+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Cortex-M3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Cortex-M4F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Cortex-M7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368294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Architecture Version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ARMv6-M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(Von Neuman)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ARMv6-M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(Von Neuman)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ARMv7-M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(Havard)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ARMv7-ME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(Havard)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ARMv7-M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(Havard)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294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Instruction Set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Thumb,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Thumb-2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Thumb,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Thumb-2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Thumb,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Thumb-2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Thumb, Thumb-2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DSP, SIMD, FPU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Thumb, Thumb-2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DSP, SIMD, FPU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7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Dhrystone DMIPS/MHz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0.87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0.95</a:t>
                      </a:r>
                      <a:endParaRPr lang="en-US" sz="1000" b="1" kern="0" spc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1.25</a:t>
                      </a:r>
                      <a:endParaRPr lang="en-US" sz="1000" b="1" kern="0" spc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1.27</a:t>
                      </a:r>
                      <a:endParaRPr lang="en-US" sz="1000" b="1" kern="0" spc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2.14</a:t>
                      </a:r>
                      <a:endParaRPr lang="en-US" sz="1000" b="1" kern="0" spc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CoreMark/MHz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2.33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2.46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3.34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3.40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5.04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88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Bus Protocol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AHB Lite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AHB Lite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AHB Lite, APB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AHB Lite, APB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AHB Lite, AXI, APB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7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Pipeline Stage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7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Instruction/Data Cache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4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64KB/4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64KB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88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Number of Interrupts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32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+ NMI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32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+ NMI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240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+ NMI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240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+ NMI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240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+ NMI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Interrupt Priority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256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256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∼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256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Debug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JTAG, SWD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JTAG, SWD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JTAG, SWD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JTAG, SWD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JTAG, SWD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Memory Protection Unit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Yes(option)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Yes(option)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Yes(option)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Bit Banding Support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Single Cycle Multiply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Yes(option)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Yes(option)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Hardware Divide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Single Cycle DSP/SIMD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88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Floating Point Hardware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No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single precision</a:t>
                      </a:r>
                      <a:endParaRPr lang="en-US" sz="1000" b="1" kern="0" spc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single/double precision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CMSIS Support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Yes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88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Power Consumption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12.5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9.8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31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32.82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W/MHz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??? </a:t>
                      </a:r>
                      <a:r>
                        <a:rPr lang="el-GR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W/MHz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15">
                <a:tc>
                  <a:txBody>
                    <a:bodyPr/>
                    <a:lstStyle/>
                    <a:p>
                      <a:pPr marL="3175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견고딕"/>
                        </a:rPr>
                        <a:t>Anouncement Year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2009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2012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2004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2010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2014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460" marR="5946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2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14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580" y="980728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표 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2&gt; 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몇가지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삼각함수 연산처리 속도 비교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(1)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04689"/>
              </p:ext>
            </p:extLst>
          </p:nvPr>
        </p:nvGraphicFramePr>
        <p:xfrm>
          <a:off x="575555" y="1412776"/>
          <a:ext cx="7992889" cy="4536507"/>
        </p:xfrm>
        <a:graphic>
          <a:graphicData uri="http://schemas.openxmlformats.org/drawingml/2006/table">
            <a:tbl>
              <a:tblPr/>
              <a:tblGrid>
                <a:gridCol w="1044117"/>
                <a:gridCol w="1368152"/>
                <a:gridCol w="792088"/>
                <a:gridCol w="900099"/>
                <a:gridCol w="3888433"/>
              </a:tblGrid>
              <a:tr h="286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MCU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계열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MCU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연산시간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상대 속도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 조건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6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8051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AT89S52-24PC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(24MHz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동작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1.32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ms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0.1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Keil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V6.14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.(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레벨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8)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내장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sin(x)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AVR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ATmega128A-AU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(16MHz</a:t>
                      </a:r>
                      <a:r>
                        <a:rPr lang="ko-KR" alt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동작</a:t>
                      </a:r>
                      <a:r>
                        <a:rPr lang="en-US" altLang="ko-K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163 μ</a:t>
                      </a:r>
                      <a:r>
                        <a:rPr 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WinAVR-20100110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.(-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내장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sin(x)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Cortex-M3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STM32F103VCT6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(72MHz</a:t>
                      </a:r>
                      <a:r>
                        <a:rPr lang="ko-KR" alt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동작</a:t>
                      </a:r>
                      <a:r>
                        <a:rPr lang="en-US" altLang="ko-K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42.5 μ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3.8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IAR EWARM V6.30.3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내장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sin(x)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Cortex-M4</a:t>
                      </a: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STM32F407VGT6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(168MHz</a:t>
                      </a:r>
                      <a:r>
                        <a:rPr lang="ko-KR" alt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동작</a:t>
                      </a:r>
                      <a:r>
                        <a:rPr lang="en-US" altLang="ko-K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15.5 μ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10.5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IAR EWARM V6.30.3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내장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sin(x)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FPU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안함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15.0 μ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10.9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IAR EWARM V6.30.3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내장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sin(x)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en-US" altLang="ko-KR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FPU </a:t>
                      </a:r>
                      <a:r>
                        <a:rPr lang="ko-KR" alt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8.1 μ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20.1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IAR EWARM V6.30.3 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CMSIS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arm_sin_f32(x)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FPU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안함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1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0.68 μ</a:t>
                      </a:r>
                      <a:r>
                        <a:rPr 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239.7</a:t>
                      </a: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IAR EWARM V6.30.3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컴파일러 사용</a:t>
                      </a: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최고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최적화함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2700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CMSIS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arm_sin_f32(x)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사용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en-US" altLang="ko-KR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FPU </a:t>
                      </a:r>
                      <a:r>
                        <a:rPr lang="ko-KR" altLang="en-US" sz="1200" b="1" dirty="0">
                          <a:solidFill>
                            <a:srgbClr val="00B0F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4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15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580" y="980728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표 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3&gt; 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몇가지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 삼각함수 연산처리 속도 비교</a:t>
            </a:r>
            <a:r>
              <a:rPr lang="en-US" altLang="ko-KR" sz="1600" b="1" dirty="0" smtClean="0">
                <a:solidFill>
                  <a:srgbClr val="FF00FF"/>
                </a:solidFill>
                <a:latin typeface="굴림" pitchFamily="50" charset="-127"/>
                <a:ea typeface="굴림" pitchFamily="50" charset="-127"/>
              </a:rPr>
              <a:t>(2)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69469"/>
              </p:ext>
            </p:extLst>
          </p:nvPr>
        </p:nvGraphicFramePr>
        <p:xfrm>
          <a:off x="827695" y="1378193"/>
          <a:ext cx="7488609" cy="4499079"/>
        </p:xfrm>
        <a:graphic>
          <a:graphicData uri="http://schemas.openxmlformats.org/drawingml/2006/table">
            <a:tbl>
              <a:tblPr/>
              <a:tblGrid>
                <a:gridCol w="1080121"/>
                <a:gridCol w="1367928"/>
                <a:gridCol w="864096"/>
                <a:gridCol w="864096"/>
                <a:gridCol w="3312368"/>
              </a:tblGrid>
              <a:tr h="211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MCU </a:t>
                      </a:r>
                      <a:r>
                        <a:rPr lang="ko-KR" altLang="en-US" sz="1000" b="1" kern="0" spc="0" dirty="0">
                          <a:solidFill>
                            <a:srgbClr val="FF00FF"/>
                          </a:solidFill>
                          <a:effectLst/>
                          <a:ea typeface="한양견고딕"/>
                        </a:rPr>
                        <a:t>계열</a:t>
                      </a:r>
                      <a:endParaRPr lang="ko-KR" alt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MCU </a:t>
                      </a:r>
                      <a:r>
                        <a:rPr lang="ko-KR" altLang="en-US" sz="1000" b="1" kern="0" spc="0" dirty="0">
                          <a:solidFill>
                            <a:srgbClr val="FF00FF"/>
                          </a:solidFill>
                          <a:effectLst/>
                          <a:ea typeface="한양견고딕"/>
                        </a:rPr>
                        <a:t>모델</a:t>
                      </a:r>
                      <a:endParaRPr lang="ko-KR" alt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00FF"/>
                          </a:solidFill>
                          <a:effectLst/>
                          <a:ea typeface="한양견고딕"/>
                        </a:rPr>
                        <a:t>연산시간</a:t>
                      </a:r>
                      <a:endParaRPr lang="ko-KR" alt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00FF"/>
                          </a:solidFill>
                          <a:effectLst/>
                          <a:ea typeface="한양견고딕"/>
                        </a:rPr>
                        <a:t>상대 속도</a:t>
                      </a:r>
                      <a:endParaRPr lang="ko-KR" alt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00FF"/>
                          </a:solidFill>
                          <a:effectLst/>
                          <a:ea typeface="한양견고딕"/>
                        </a:rPr>
                        <a:t>테스트 조건</a:t>
                      </a:r>
                      <a:endParaRPr lang="ko-KR" alt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587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8051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AT89S52-24PC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(24MHz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동작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1.32 </a:t>
                      </a: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ms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0.1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Keil C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V6.14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.(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레벨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내장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sin(x)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AVR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ATmega128A-AU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(16MHz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동작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163 </a:t>
                      </a:r>
                      <a:r>
                        <a:rPr lang="el-GR" sz="1000" b="1" kern="0" spc="0" dirty="0">
                          <a:solidFill>
                            <a:srgbClr val="00B0F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1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WinAVR-20100110 C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.(-Os)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내장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sin(x)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Cortex-M3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STM32F103VCT6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(72MHz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동작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32.13 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5.1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IAR EWARM V7.40.3 C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내장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sin(x)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06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Cortex-M4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STM32F407VGT6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(168MHz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동작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10.979 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s/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11.164 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14.8/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IAR EWARM V7.40.3 C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내장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sin(x)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FPU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사용 안함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3.223 </a:t>
                      </a:r>
                      <a:r>
                        <a:rPr lang="el-GR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50.6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IAR EWARM V7.40.3 C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CMSIS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의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arm_sin_f32(x)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FPU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사용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안함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 dirty="0" smtClean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0.4</a:t>
                      </a:r>
                      <a:r>
                        <a:rPr lang="en-US" sz="1000" b="1" kern="0" spc="0" dirty="0" smtClean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76</a:t>
                      </a:r>
                      <a:r>
                        <a:rPr lang="el-GR" sz="1000" b="1" kern="0" spc="0" dirty="0" smtClean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el-GR" sz="1000" b="1" kern="0" spc="0" dirty="0">
                          <a:solidFill>
                            <a:srgbClr val="00B0F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342.4</a:t>
                      </a:r>
                      <a:endParaRPr lang="en-US" sz="1000" b="1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IAR EWARM V7.40.3 C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speed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CMSIS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의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arm_sin_f32(x)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FPU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사용함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6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00FF"/>
                          </a:solidFill>
                          <a:effectLst/>
                          <a:latin typeface="한양견고딕"/>
                        </a:rPr>
                        <a:t>Cortex-M7</a:t>
                      </a:r>
                      <a:endParaRPr lang="en-US" sz="1000" b="1" kern="0" spc="0" dirty="0">
                        <a:solidFill>
                          <a:srgbClr val="FF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STM32F746VGT6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(216MHz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동작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0.2</a:t>
                      </a: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8</a:t>
                      </a:r>
                      <a:r>
                        <a:rPr lang="el-GR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9 </a:t>
                      </a:r>
                      <a:r>
                        <a:rPr lang="el-GR" sz="1000" b="1" kern="0" spc="0" dirty="0">
                          <a:solidFill>
                            <a:srgbClr val="FF0000"/>
                          </a:solidFill>
                          <a:effectLst/>
                          <a:ea typeface="한양신명조"/>
                        </a:rPr>
                        <a:t>μ</a:t>
                      </a:r>
                      <a:r>
                        <a:rPr lang="en-US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613.5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IAR EWARM V7.40.3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C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컴파일러 사용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최고 </a:t>
                      </a:r>
                      <a:r>
                        <a:rPr lang="en-US" altLang="ko-KR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size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로 최적화함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</a:t>
                      </a:r>
                      <a:r>
                        <a:rPr lang="ko-KR" altLang="en-US" sz="1000" b="1" kern="0" spc="0" dirty="0">
                          <a:solidFill>
                            <a:srgbClr val="00B0F0"/>
                          </a:solidFill>
                          <a:effectLst/>
                          <a:ea typeface="한양신명조"/>
                        </a:rPr>
                        <a:t>명령</a:t>
                      </a:r>
                      <a:r>
                        <a:rPr lang="en-US" altLang="ko-KR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00B0F0"/>
                          </a:solidFill>
                          <a:effectLst/>
                          <a:ea typeface="한양신명조"/>
                        </a:rPr>
                        <a:t>데이터 캐시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를 사용함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CMSIS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의 </a:t>
                      </a:r>
                      <a:r>
                        <a:rPr lang="en-US" altLang="ko-KR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arm_sin_f32(x)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함수 사용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</a:t>
                      </a:r>
                      <a:r>
                        <a:rPr lang="en-US" altLang="ko-KR" sz="1000" b="1" kern="0" spc="0" dirty="0">
                          <a:solidFill>
                            <a:srgbClr val="00B0F0"/>
                          </a:solidFill>
                          <a:effectLst/>
                          <a:latin typeface="한양신명조"/>
                        </a:rPr>
                        <a:t>FPU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사용함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.</a:t>
                      </a:r>
                    </a:p>
                    <a:p>
                      <a:pPr marL="6350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(-30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°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)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와 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sin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(+30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  <a:ea typeface="굴림"/>
                        </a:rPr>
                        <a:t>°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)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의 계산시간을  평균 처리함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1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16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965021"/>
            <a:ext cx="8856984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lnSpc>
                <a:spcPct val="12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(6) Cortex-M7 </a:t>
            </a:r>
            <a:r>
              <a:rPr lang="ko-KR" altLang="en-US" sz="1600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마이크로컨트롤러의</a:t>
            </a: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특징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- 2014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년 발표되고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2015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년부터 양산 판매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시작한 </a:t>
            </a:r>
            <a:r>
              <a:rPr lang="ko-KR" altLang="en-US" sz="1600" b="1" dirty="0">
                <a:solidFill>
                  <a:prstClr val="black"/>
                </a:solidFill>
              </a:rPr>
              <a:t>최신의 고성능 </a:t>
            </a:r>
            <a:r>
              <a:rPr lang="en-US" altLang="ko-KR" sz="1600" b="1" dirty="0">
                <a:solidFill>
                  <a:prstClr val="black"/>
                </a:solidFill>
              </a:rPr>
              <a:t>ARM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Cortex-M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</a:t>
            </a:r>
            <a:r>
              <a:rPr lang="en-US" altLang="ko-KR" sz="1600" b="1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Cortex-M4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와 </a:t>
            </a:r>
            <a:r>
              <a:rPr lang="ko-KR" altLang="en-US" sz="1600" b="1" dirty="0">
                <a:solidFill>
                  <a:srgbClr val="00B0F0"/>
                </a:solidFill>
              </a:rPr>
              <a:t>상향 호환성 유지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6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단계 </a:t>
            </a:r>
            <a:r>
              <a:rPr lang="ko-KR" altLang="en-US" sz="1600" b="1" dirty="0">
                <a:solidFill>
                  <a:prstClr val="black"/>
                </a:solidFill>
              </a:rPr>
              <a:t>파이프라인 처리</a:t>
            </a:r>
            <a:r>
              <a:rPr lang="en-US" altLang="ko-KR" sz="1600" b="1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고성능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DSP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(Digital Signal Processor)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및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FPU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(Floating-Point Unit)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기능 내장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DSC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(Digital Signal Controller)”</a:t>
            </a:r>
          </a:p>
          <a:p>
            <a:pPr>
              <a:lnSpc>
                <a:spcPct val="12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Cortex-M7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은 원래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single-precision(32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비트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과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double-precision(64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비트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실수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모두 지원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srgbClr val="00B0F0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그러나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현재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STMicroelectronics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사의 제품은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single-precision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만 지원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향후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double-precision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지원 제품을 출시할 예정이라고 함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현재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STMicroelectronics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 err="1" smtClean="0">
                <a:solidFill>
                  <a:srgbClr val="00B0F0"/>
                </a:solidFill>
              </a:rPr>
              <a:t>Freescale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Atmel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3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개사만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생산중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고속 신호처리가 필요한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멀티미디어 분야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및 고속 실수연산이 필요한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모터제어 분야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 유용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6926" y="1548000"/>
            <a:ext cx="8820488" cy="1296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17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324" y="5733439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4&gt;  Cortex-M4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및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Cortex-M7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특징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24" y="836712"/>
            <a:ext cx="7543800" cy="4943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52000" y="4176000"/>
            <a:ext cx="151216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(Cortex-M7)</a:t>
            </a:r>
          </a:p>
        </p:txBody>
      </p:sp>
    </p:spTree>
    <p:extLst>
      <p:ext uri="{BB962C8B-B14F-4D97-AF65-F5344CB8AC3E}">
        <p14:creationId xmlns:p14="http://schemas.microsoft.com/office/powerpoint/2010/main" val="22682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18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324" y="5733439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5&gt;  Cortex-M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시리즈별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특징 및 용도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260000"/>
            <a:ext cx="8679322" cy="44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19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324" y="5733439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6&gt;  Cortex-M7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전체 구조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147762"/>
            <a:ext cx="5400675" cy="45624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124000" y="4140000"/>
            <a:ext cx="2418729" cy="7920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572000" y="4140000"/>
            <a:ext cx="2418729" cy="7920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9646" y="2736000"/>
            <a:ext cx="175195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WIC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(Wake-up Interrupt Controller)</a:t>
            </a:r>
            <a:endParaRPr lang="en-US" altLang="ko-KR" sz="8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64288" y="2736000"/>
            <a:ext cx="175195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ETM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(Embedded Trace 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바탕"/>
                <a:ea typeface="바탕"/>
              </a:rPr>
              <a:t>Macrocell</a:t>
            </a: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)</a:t>
            </a:r>
            <a:endParaRPr lang="en-US" altLang="ko-KR" sz="8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4000" y="3276000"/>
            <a:ext cx="175195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ECC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(Error Correcting Code)</a:t>
            </a:r>
            <a:endParaRPr lang="en-US" altLang="ko-KR" sz="8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4000" y="3708000"/>
            <a:ext cx="175195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MPU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(Memory Protection Unit)</a:t>
            </a:r>
            <a:endParaRPr lang="en-US" altLang="ko-KR" sz="8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4000" y="4356000"/>
            <a:ext cx="175195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TCM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dirty="0" smtClean="0">
                <a:solidFill>
                  <a:srgbClr val="FF0000"/>
                </a:solidFill>
                <a:latin typeface="바탕"/>
                <a:ea typeface="바탕"/>
              </a:rPr>
              <a:t>(Tightly-Coupled Memory)</a:t>
            </a:r>
            <a:endParaRPr lang="en-US" altLang="ko-KR" sz="8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1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04264" y="612000"/>
            <a:ext cx="5567568" cy="590931"/>
          </a:xfrm>
          <a:prstGeom prst="rect">
            <a:avLst/>
          </a:prstGeom>
          <a:solidFill>
            <a:srgbClr val="00B050">
              <a:alpha val="40000"/>
            </a:srgbClr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칠    판</a:t>
            </a:r>
            <a:endParaRPr lang="ko-KR" altLang="en-US" sz="2800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6464" y="16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1680" y="16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임광혁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0000" y="16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엄태진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4000" y="16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이준희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8184" y="16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황준상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1832" y="16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안규대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464" y="2556000"/>
            <a:ext cx="1043648" cy="49859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이승우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1680" y="25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신정한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20000" y="25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이건웅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4000" y="25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유수근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8184" y="25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이정현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1832" y="2556000"/>
            <a:ext cx="1043648" cy="498598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문수영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464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류재복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91680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장형민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0000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이호준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4000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홍주희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8184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김경환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71832" y="3456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김형재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00" y="4392000"/>
            <a:ext cx="1043648" cy="498598"/>
          </a:xfrm>
          <a:prstGeom prst="rect">
            <a:avLst/>
          </a:prstGeom>
          <a:solidFill>
            <a:srgbClr val="00B0F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김영만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2000" y="4392000"/>
            <a:ext cx="1043648" cy="498598"/>
          </a:xfrm>
          <a:prstGeom prst="rect">
            <a:avLst/>
          </a:prstGeom>
          <a:solidFill>
            <a:srgbClr val="00B0F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김건창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0000" y="4392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김동기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4000" y="4392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이승용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8000" y="4391587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한상기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2000" y="4391587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김준호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8000" y="5292000"/>
            <a:ext cx="1043648" cy="498598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박희상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72000" y="5292000"/>
            <a:ext cx="1043648" cy="498598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김응남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20000" y="5292000"/>
            <a:ext cx="1043648" cy="498598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정상화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64000" y="5292000"/>
            <a:ext cx="1043648" cy="498598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김영생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8000" y="5292000"/>
            <a:ext cx="1043648" cy="49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92000" y="5292000"/>
            <a:ext cx="1043648" cy="498598"/>
          </a:xfrm>
          <a:prstGeom prst="rect">
            <a:avLst/>
          </a:prstGeom>
          <a:solidFill>
            <a:srgbClr val="00B0F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한준호</a:t>
            </a:r>
            <a:endParaRPr lang="ko-KR" altLang="en-US" b="1" dirty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0000" y="180000"/>
            <a:ext cx="3374322" cy="369332"/>
          </a:xfrm>
          <a:prstGeom prst="rect">
            <a:avLst/>
          </a:prstGeom>
          <a:noFill/>
          <a:ln w="3175">
            <a:noFill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smtClean="0">
                <a:ln w="9525" cmpd="sng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Cortex-M7 </a:t>
            </a:r>
            <a:r>
              <a:rPr kumimoji="0" lang="ko-KR" altLang="en-US" b="1" dirty="0" smtClean="0">
                <a:ln w="9525" cmpd="sng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세미나 좌석배치도</a:t>
            </a:r>
            <a:endParaRPr kumimoji="0" lang="en-US" altLang="ko-KR" b="1" dirty="0">
              <a:ln w="9525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C0504D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52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53" name="그림 52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600000" y="5760000"/>
            <a:ext cx="16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천안 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이이테크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33050" y="5760000"/>
            <a:ext cx="16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청주 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티에스엘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0000" y="3024000"/>
            <a:ext cx="16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천안 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현담산업</a:t>
            </a:r>
            <a:r>
              <a:rPr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1514" y="4968000"/>
            <a:ext cx="1677196" cy="2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00B0F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000" b="1" dirty="0" smtClean="0">
                <a:solidFill>
                  <a:srgbClr val="00B0F0"/>
                </a:solidFill>
                <a:latin typeface="굴림" pitchFamily="50" charset="-127"/>
                <a:ea typeface="굴림" pitchFamily="50" charset="-127"/>
              </a:rPr>
              <a:t>기계자동차공학부</a:t>
            </a:r>
            <a:r>
              <a:rPr lang="en-US" altLang="ko-KR" sz="1000" b="1" dirty="0" smtClean="0">
                <a:solidFill>
                  <a:srgbClr val="00B0F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618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20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508" y="908720"/>
            <a:ext cx="8856984" cy="191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lnSpc>
                <a:spcPct val="14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(7) STMicroelectronics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사의 </a:t>
            </a: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Cortex-M7 </a:t>
            </a:r>
            <a:r>
              <a:rPr lang="ko-KR" altLang="en-US" sz="1600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마이크로컨트롤러</a:t>
            </a: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제품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dirty="0" smtClean="0">
              <a:solidFill>
                <a:srgbClr val="021EE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★216MHz </a:t>
            </a:r>
            <a:r>
              <a:rPr lang="ko-KR" altLang="en-US" sz="1600" b="1" dirty="0" smtClean="0">
                <a:solidFill>
                  <a:srgbClr val="021EE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동작</a:t>
            </a:r>
            <a:endParaRPr lang="en-US" altLang="ko-KR" sz="1600" b="1" dirty="0" smtClean="0">
              <a:solidFill>
                <a:srgbClr val="021EE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STM32F745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: 2 USB OTG,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Ethernet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Camera IF</a:t>
            </a:r>
            <a:r>
              <a:rPr lang="en-US" altLang="ko-KR" sz="1600" b="1" dirty="0" smtClean="0"/>
              <a:t>, </a:t>
            </a:r>
            <a:r>
              <a:rPr lang="en-US" altLang="ko-KR" sz="1600" b="1" dirty="0"/>
              <a:t>SDRAM </a:t>
            </a:r>
            <a:r>
              <a:rPr lang="en-US" altLang="ko-KR" sz="1600" b="1" dirty="0" smtClean="0"/>
              <a:t>interface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/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STM32F746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: 2 USB OTG, </a:t>
            </a:r>
            <a:r>
              <a:rPr lang="en-US" altLang="ko-KR" sz="1600" b="1" dirty="0">
                <a:solidFill>
                  <a:schemeClr val="accent2"/>
                </a:solidFill>
              </a:rPr>
              <a:t>Ethernet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>
                <a:solidFill>
                  <a:schemeClr val="accent2"/>
                </a:solidFill>
              </a:rPr>
              <a:t>Camera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IF</a:t>
            </a:r>
            <a:r>
              <a:rPr lang="en-US" altLang="ko-KR" sz="1600" b="1" dirty="0"/>
              <a:t>, SDRAM </a:t>
            </a:r>
            <a:r>
              <a:rPr lang="en-US" altLang="ko-KR" sz="1600" b="1" dirty="0" smtClean="0"/>
              <a:t>interface, TFT-LCD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/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STM32F756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: 2 USB OTG, </a:t>
            </a:r>
            <a:r>
              <a:rPr lang="en-US" altLang="ko-KR" sz="1600" b="1" dirty="0">
                <a:solidFill>
                  <a:schemeClr val="accent2"/>
                </a:solidFill>
              </a:rPr>
              <a:t>Ethernet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>
                <a:solidFill>
                  <a:schemeClr val="accent2"/>
                </a:solidFill>
              </a:rPr>
              <a:t>Camera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IF</a:t>
            </a:r>
            <a:r>
              <a:rPr lang="en-US" altLang="ko-KR" sz="1600" b="1" dirty="0" smtClean="0"/>
              <a:t>, </a:t>
            </a:r>
            <a:r>
              <a:rPr lang="en-US" altLang="ko-KR" sz="1600" b="1" dirty="0"/>
              <a:t>SDRAM interface</a:t>
            </a:r>
            <a:r>
              <a:rPr lang="en-US" altLang="ko-KR" sz="1600" b="1" dirty="0" smtClean="0"/>
              <a:t>, TFT-LCD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Crypto/Hash 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6000" y="2196000"/>
            <a:ext cx="1188000" cy="252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2996952"/>
            <a:ext cx="7802065" cy="30579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710" y="531161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i="1" dirty="0" smtClean="0">
                <a:solidFill>
                  <a:srgbClr val="FF0000"/>
                </a:solidFill>
                <a:latin typeface="바탕"/>
                <a:ea typeface="바탕"/>
              </a:rPr>
              <a:t>OK-STM746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  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"/>
                <a:ea typeface="바탕"/>
              </a:rPr>
              <a:t>키트에서</a:t>
            </a:r>
            <a:endParaRPr lang="en-US" altLang="ko-KR" sz="1000" b="1" dirty="0" smtClean="0">
              <a:solidFill>
                <a:srgbClr val="FF0000"/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 smtClean="0">
                <a:solidFill>
                  <a:srgbClr val="FF0000"/>
                </a:solidFill>
                <a:latin typeface="바탕"/>
                <a:ea typeface="바탕"/>
              </a:rPr>
              <a:t>사용하는 모델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990000" y="4896000"/>
            <a:ext cx="1052720" cy="4156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8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21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792000"/>
            <a:ext cx="4712208" cy="53766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2160000"/>
            <a:ext cx="3709670" cy="2418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4000" y="5426816"/>
            <a:ext cx="345242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7&gt;  STMicroelectronics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사의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Cortex-M7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소자 내부 구조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22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544" y="5764354"/>
            <a:ext cx="81369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8&gt;  STMicroelectronics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사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Cortex-M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마이크로컨트롤러의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모델명을 정하는 방식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92000"/>
            <a:ext cx="6430518" cy="501072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872000" y="4752000"/>
            <a:ext cx="288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66000" y="1422000"/>
            <a:ext cx="936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24000" y="4914000"/>
            <a:ext cx="900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24000" y="4914000"/>
            <a:ext cx="792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48000" y="1422000"/>
            <a:ext cx="684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804248" y="1098000"/>
            <a:ext cx="828000" cy="1800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23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3. ARM Cortex-M7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의 사용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682" y="908720"/>
            <a:ext cx="8928000" cy="521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/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(1) STMicroelectronics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사의 </a:t>
            </a: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Cortex-M7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용 </a:t>
            </a:r>
            <a:r>
              <a:rPr lang="ko-KR" altLang="en-US" sz="1600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개발툴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컴파일러 및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디버거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: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RVDS(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RealView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Development Suite)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②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MDK-ARM(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구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Keil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제품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③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IAR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IAR EWARM</a:t>
            </a:r>
            <a:r>
              <a:rPr lang="en-US" altLang="ko-KR" sz="1600" b="1" dirty="0" smtClean="0"/>
              <a:t>(Embedded Workbench for ARM) </a:t>
            </a:r>
            <a:r>
              <a:rPr lang="en-US" altLang="ko-KR" sz="1600" b="1" dirty="0" smtClean="0">
                <a:solidFill>
                  <a:srgbClr val="FF0000"/>
                </a:solidFill>
                <a:latin typeface="바탕"/>
                <a:ea typeface="바탕"/>
              </a:rPr>
              <a:t>※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V7.40.3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④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Attolic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TrueSTUDIO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⑤ </a:t>
            </a:r>
            <a:r>
              <a:rPr lang="en-US" altLang="ko-KR" sz="1600" b="1" dirty="0">
                <a:solidFill>
                  <a:prstClr val="black"/>
                </a:solidFill>
              </a:rPr>
              <a:t>GCC </a:t>
            </a:r>
            <a:r>
              <a:rPr lang="ko-KR" altLang="en-US" sz="1600" b="1" dirty="0">
                <a:solidFill>
                  <a:prstClr val="black"/>
                </a:solidFill>
              </a:rPr>
              <a:t>계열의 </a:t>
            </a:r>
            <a:r>
              <a:rPr lang="en-US" altLang="ko-KR" sz="1600" b="1" dirty="0" err="1">
                <a:solidFill>
                  <a:prstClr val="black"/>
                </a:solidFill>
              </a:rPr>
              <a:t>CooCox</a:t>
            </a:r>
            <a:r>
              <a:rPr lang="en-US" altLang="ko-KR" sz="1600" b="1" dirty="0">
                <a:solidFill>
                  <a:prstClr val="black"/>
                </a:solidFill>
              </a:rPr>
              <a:t>(</a:t>
            </a:r>
            <a:r>
              <a:rPr lang="ko-KR" altLang="en-US" sz="1600" b="1" dirty="0">
                <a:solidFill>
                  <a:prstClr val="black"/>
                </a:solidFill>
              </a:rPr>
              <a:t>무료용</a:t>
            </a:r>
            <a:r>
              <a:rPr lang="en-US" altLang="ko-KR" sz="1600" b="1" dirty="0">
                <a:solidFill>
                  <a:prstClr val="black"/>
                </a:solidFill>
              </a:rPr>
              <a:t>) 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※ </a:t>
            </a:r>
            <a:r>
              <a:rPr lang="en-US" altLang="ko-KR" sz="1600" b="1" dirty="0">
                <a:solidFill>
                  <a:srgbClr val="00B0F0"/>
                </a:solidFill>
              </a:rPr>
              <a:t>Cortex-M7</a:t>
            </a:r>
            <a:r>
              <a:rPr lang="ko-KR" altLang="en-US" sz="1600" b="1" dirty="0">
                <a:solidFill>
                  <a:srgbClr val="00B0F0"/>
                </a:solidFill>
              </a:rPr>
              <a:t>은 아직 지원하지 않음</a:t>
            </a:r>
            <a:r>
              <a:rPr lang="en-US" altLang="ko-KR" sz="1600" b="1" dirty="0">
                <a:solidFill>
                  <a:srgbClr val="00B0F0"/>
                </a:solidFill>
              </a:rPr>
              <a:t>.</a:t>
            </a:r>
            <a:endParaRPr lang="en-US" altLang="ko-KR" sz="1600" b="1" dirty="0" smtClean="0">
              <a:solidFill>
                <a:srgbClr val="00B0F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⑥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Em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::Blocks(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무료용</a:t>
            </a:r>
            <a:r>
              <a:rPr lang="en-US" altLang="ko-KR" sz="1600" b="1" dirty="0">
                <a:solidFill>
                  <a:prstClr val="black"/>
                </a:solidFill>
              </a:rPr>
              <a:t>) 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※ </a:t>
            </a:r>
            <a:r>
              <a:rPr lang="en-US" altLang="ko-KR" sz="1600" b="1" dirty="0">
                <a:solidFill>
                  <a:srgbClr val="00B0F0"/>
                </a:solidFill>
              </a:rPr>
              <a:t>Cortex-M7</a:t>
            </a:r>
            <a:r>
              <a:rPr lang="ko-KR" altLang="en-US" sz="1600" b="1" dirty="0">
                <a:solidFill>
                  <a:srgbClr val="00B0F0"/>
                </a:solidFill>
              </a:rPr>
              <a:t>은 아직 지원하지 않음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>
                <a:solidFill>
                  <a:srgbClr val="FF0000"/>
                </a:solidFill>
              </a:rPr>
              <a:t>C </a:t>
            </a:r>
            <a:r>
              <a:rPr lang="ko-KR" altLang="en-US" sz="1600" b="1" dirty="0">
                <a:solidFill>
                  <a:srgbClr val="FF0000"/>
                </a:solidFill>
              </a:rPr>
              <a:t>라이브러리</a:t>
            </a:r>
            <a:r>
              <a:rPr lang="en-US" altLang="ko-KR" sz="1600" b="1" dirty="0">
                <a:solidFill>
                  <a:prstClr val="black"/>
                </a:solidFill>
              </a:rPr>
              <a:t> : ARM</a:t>
            </a:r>
            <a:r>
              <a:rPr lang="ko-KR" altLang="en-US" sz="1600" b="1" dirty="0">
                <a:solidFill>
                  <a:prstClr val="black"/>
                </a:solidFill>
              </a:rPr>
              <a:t>사의 </a:t>
            </a:r>
            <a:r>
              <a:rPr lang="en-US" altLang="ko-KR" sz="1600" b="1" dirty="0">
                <a:solidFill>
                  <a:srgbClr val="00B0F0"/>
                </a:solidFill>
              </a:rPr>
              <a:t>CMSIS</a:t>
            </a:r>
            <a:r>
              <a:rPr lang="en-US" altLang="ko-KR" sz="1600" b="1" dirty="0">
                <a:solidFill>
                  <a:prstClr val="black"/>
                </a:solidFill>
              </a:rPr>
              <a:t>(Cortex Microcontroller Software Interface Standard)</a:t>
            </a:r>
          </a:p>
          <a:p>
            <a:pPr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-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에뮬레이터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: ARM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RealView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ICE</a:t>
            </a:r>
          </a:p>
          <a:p>
            <a:pPr lvl="0"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ARM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ULINK2, ULINK Pro</a:t>
            </a:r>
            <a:r>
              <a:rPr lang="en-US" altLang="ko-KR" sz="1600" b="1" dirty="0">
                <a:solidFill>
                  <a:prstClr val="black"/>
                </a:solidFill>
              </a:rPr>
              <a:t>(</a:t>
            </a:r>
            <a:r>
              <a:rPr lang="ko-KR" altLang="en-US" sz="1600" b="1" dirty="0">
                <a:solidFill>
                  <a:prstClr val="black"/>
                </a:solidFill>
              </a:rPr>
              <a:t>구 </a:t>
            </a:r>
            <a:r>
              <a:rPr lang="en-US" altLang="ko-KR" sz="1600" b="1" dirty="0" err="1">
                <a:solidFill>
                  <a:prstClr val="black"/>
                </a:solidFill>
              </a:rPr>
              <a:t>Keil</a:t>
            </a:r>
            <a:r>
              <a:rPr lang="ko-KR" altLang="en-US" sz="1600" b="1" dirty="0">
                <a:solidFill>
                  <a:prstClr val="black"/>
                </a:solidFill>
              </a:rPr>
              <a:t>사 제품</a:t>
            </a:r>
            <a:r>
              <a:rPr lang="en-US" altLang="ko-KR" sz="1600" b="1" dirty="0">
                <a:solidFill>
                  <a:prstClr val="black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</a:t>
            </a:r>
            <a:r>
              <a:rPr lang="en-US" altLang="ko-KR" sz="1600" b="1" dirty="0" err="1">
                <a:solidFill>
                  <a:prstClr val="black"/>
                </a:solidFill>
              </a:rPr>
              <a:t>Segger</a:t>
            </a:r>
            <a:r>
              <a:rPr lang="ko-KR" altLang="en-US" sz="1600" b="1" dirty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J-LINK, J-LINK Pro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Lauterbach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TRACE32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STMicroelectronics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ST-LINK/V2   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※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 29,740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원</a:t>
            </a:r>
            <a:endParaRPr lang="en-US" altLang="ko-KR" sz="1600" b="1" dirty="0" smtClean="0">
              <a:solidFill>
                <a:srgbClr val="00B0F0"/>
              </a:solidFill>
            </a:endParaRPr>
          </a:p>
          <a:p>
            <a:pPr lvl="0"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600" b="1" dirty="0"/>
              <a:t>-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다운로드 프로그램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ST-LINK Utility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무료용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평가용 보드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STMicroelectronics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STM32F746G-DISCOVERY</a:t>
            </a:r>
          </a:p>
          <a:p>
            <a:pPr lvl="0"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                              (STM32F746NGH6, 4.3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인치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TFT-LCD, ST-LINK/V2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내장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  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※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 67,200</a:t>
            </a:r>
            <a:r>
              <a:rPr lang="ko-KR" altLang="en-US" sz="1600" b="1" dirty="0">
                <a:solidFill>
                  <a:srgbClr val="00B0F0"/>
                </a:solidFill>
              </a:rPr>
              <a:t>원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트레이닝 키트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 </a:t>
            </a:r>
            <a:r>
              <a:rPr lang="en-US" altLang="ko-KR" sz="1600" b="1" i="1" dirty="0" smtClean="0">
                <a:solidFill>
                  <a:srgbClr val="00B0F0"/>
                </a:solidFill>
              </a:rPr>
              <a:t>OK-STM746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 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키트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24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3. ARM Cortex-M7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의 사용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7" y="1007238"/>
            <a:ext cx="4950714" cy="46540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1580" y="5661248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9&gt;  ST-LINK/V2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에뮬레이터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0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25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3508" y="908720"/>
            <a:ext cx="885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lnSpc>
                <a:spcPct val="14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(2) Cortex-M7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을 공부하는데 필요한 자료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STM32F7xx Reference Manual</a:t>
            </a:r>
            <a:r>
              <a:rPr lang="en-US" altLang="ko-KR" sz="1600" b="1" dirty="0">
                <a:solidFill>
                  <a:prstClr val="black"/>
                </a:solidFill>
              </a:rPr>
              <a:t>.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(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※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교재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1)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STM32F746 </a:t>
            </a:r>
            <a:r>
              <a:rPr lang="ko-KR" altLang="en-US" sz="1600" b="1" dirty="0">
                <a:solidFill>
                  <a:prstClr val="black"/>
                </a:solidFill>
              </a:rPr>
              <a:t>데이터 시트</a:t>
            </a:r>
            <a:r>
              <a:rPr lang="en-US" altLang="ko-KR" sz="1600" b="1" dirty="0">
                <a:solidFill>
                  <a:prstClr val="black"/>
                </a:solidFill>
              </a:rPr>
              <a:t>.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         </a:t>
            </a:r>
            <a:r>
              <a:rPr lang="en-US" altLang="ko-KR" sz="1600" b="1" dirty="0">
                <a:solidFill>
                  <a:srgbClr val="00B0F0"/>
                </a:solidFill>
              </a:rPr>
              <a:t>(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※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교재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2)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ARM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Cortex-M7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관련 매뉴얼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STMicroelectronics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사의 각종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응용노트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STMicroelectronics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사에서 제공하는 헤더파일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40000"/>
              </a:lnSpc>
            </a:pPr>
            <a:endParaRPr lang="en-US" altLang="ko-KR" sz="16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ARM Coretex-M0 STM32F051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마스터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, </a:t>
            </a:r>
          </a:p>
          <a:p>
            <a:pPr lvl="0">
              <a:lnSpc>
                <a:spcPct val="140000"/>
              </a:lnSpc>
            </a:pPr>
            <a:r>
              <a:rPr lang="ko-KR" altLang="en-US" sz="1600" b="1" dirty="0" smtClean="0">
                <a:solidFill>
                  <a:srgbClr val="00B0F0"/>
                </a:solidFill>
              </a:rPr>
              <a:t>                           도서출판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 Ohm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사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, 2013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lvl="0" indent="180000">
              <a:lnSpc>
                <a:spcPct val="140000"/>
              </a:lnSpc>
            </a:pP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5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3. ARM Cortex-M7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의 사용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774000"/>
            <a:ext cx="3930382" cy="54211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29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26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580" y="5868000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10&gt;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키트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7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8" name="그림 17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44000"/>
            <a:ext cx="8674954" cy="56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27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580" y="5868000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11&gt;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키트의 회로도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(1/3)</a:t>
            </a:r>
          </a:p>
        </p:txBody>
      </p:sp>
      <p:grpSp>
        <p:nvGrpSpPr>
          <p:cNvPr id="17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8" name="그림 17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44000"/>
            <a:ext cx="8136636" cy="57912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20000" y="332656"/>
            <a:ext cx="2448000" cy="2376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08000" y="260648"/>
            <a:ext cx="1008000" cy="183600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6000" y="4356000"/>
            <a:ext cx="2268000" cy="1404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04000" y="4806000"/>
            <a:ext cx="756000" cy="720000"/>
          </a:xfrm>
          <a:prstGeom prst="roundRect">
            <a:avLst/>
          </a:prstGeom>
          <a:noFill/>
          <a:ln w="1905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2341" y="20793"/>
            <a:ext cx="13006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조립하지 않음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340000" y="260648"/>
            <a:ext cx="1295896" cy="7200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5436000" y="2800800"/>
            <a:ext cx="859640" cy="55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08000" y="2682000"/>
            <a:ext cx="89998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ADC12_IN9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4932000" y="1728000"/>
            <a:ext cx="429820" cy="21602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512000"/>
            <a:ext cx="899984" cy="2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ADC12_IN6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28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580" y="5868000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11&gt;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키트의 회로도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(2/3)</a:t>
            </a:r>
          </a:p>
        </p:txBody>
      </p:sp>
      <p:grpSp>
        <p:nvGrpSpPr>
          <p:cNvPr id="17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8" name="그림 17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44000"/>
            <a:ext cx="8136636" cy="57912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256000" y="764704"/>
            <a:ext cx="1944000" cy="828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8000" y="1055298"/>
            <a:ext cx="13006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조립하지 않음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4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29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580" y="5868000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11&gt;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키트의 회로도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(3/3)</a:t>
            </a:r>
          </a:p>
        </p:txBody>
      </p:sp>
      <p:grpSp>
        <p:nvGrpSpPr>
          <p:cNvPr id="17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8" name="그림 17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08000"/>
            <a:ext cx="8136636" cy="57912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876000" y="4140000"/>
            <a:ext cx="1332000" cy="1044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96000" y="421200"/>
            <a:ext cx="1476000" cy="496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20" idx="0"/>
          </p:cNvCxnSpPr>
          <p:nvPr/>
        </p:nvCxnSpPr>
        <p:spPr>
          <a:xfrm flipH="1">
            <a:off x="6516216" y="4869160"/>
            <a:ext cx="673594" cy="468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66224" y="5301208"/>
            <a:ext cx="899984" cy="2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DAC_OUT1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2008041414411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000" y="72000"/>
            <a:ext cx="644304" cy="7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80000" y="72000"/>
            <a:ext cx="475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prstClr val="white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맑은 고딕"/>
                <a:ea typeface="맑은 고딕"/>
              </a:rPr>
              <a:t>목</a:t>
            </a:r>
            <a:r>
              <a:rPr kumimoji="0" lang="en-US" altLang="ko-KR" sz="36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prstClr val="white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6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prstClr val="white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맑은 고딕"/>
                <a:ea typeface="맑은 고딕"/>
              </a:rPr>
              <a:t>차</a:t>
            </a:r>
            <a:endParaRPr kumimoji="0" lang="en-US" altLang="ko-KR" sz="3600" b="1" dirty="0">
              <a:ln w="31550" cmpd="sng">
                <a:gradFill>
                  <a:gsLst>
                    <a:gs pos="70000">
                      <a:srgbClr val="F79646">
                        <a:shade val="50000"/>
                        <a:satMod val="190000"/>
                      </a:srgbClr>
                    </a:gs>
                    <a:gs pos="0">
                      <a:srgbClr val="F79646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prstClr val="white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792000"/>
            <a:ext cx="9144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 descr="Fig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000" y="5220000"/>
            <a:ext cx="4376471" cy="144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8944" y="1260000"/>
            <a:ext cx="6266112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1.</a:t>
            </a:r>
            <a:r>
              <a:rPr lang="ko-KR" altLang="en-US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rgbClr val="021EEE"/>
                </a:solidFill>
                <a:latin typeface="맑은 고딕"/>
                <a:ea typeface="맑은 고딕"/>
              </a:rPr>
              <a:t>세미나 계획</a:t>
            </a:r>
            <a:endParaRPr lang="en-US" altLang="ko-KR" sz="2400" b="1" dirty="0">
              <a:solidFill>
                <a:srgbClr val="021EEE"/>
              </a:solidFill>
              <a:latin typeface="맑은 고딕"/>
              <a:ea typeface="맑은 고딕"/>
            </a:endParaRPr>
          </a:p>
          <a:p>
            <a:endParaRPr lang="en-US" altLang="ko-KR" sz="2400" b="1" dirty="0" smtClean="0">
              <a:solidFill>
                <a:srgbClr val="FF00FF"/>
              </a:solidFill>
              <a:latin typeface="맑은 고딕"/>
              <a:ea typeface="맑은 고딕"/>
            </a:endParaRPr>
          </a:p>
          <a:p>
            <a:r>
              <a:rPr lang="en-US" altLang="ko-KR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2.</a:t>
            </a:r>
            <a:r>
              <a:rPr lang="ko-KR" altLang="en-US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ARM </a:t>
            </a:r>
            <a:r>
              <a:rPr lang="ko-KR" altLang="en-US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마이크로프로세서의 개요</a:t>
            </a:r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r>
              <a:rPr lang="en-US" altLang="ko-KR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3.</a:t>
            </a:r>
            <a:r>
              <a:rPr lang="ko-KR" altLang="en-US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ARM Cortex-M7</a:t>
            </a:r>
            <a:r>
              <a:rPr lang="ko-KR" altLang="en-US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의 사용</a:t>
            </a:r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r>
              <a:rPr lang="en-US" altLang="ko-KR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4.</a:t>
            </a:r>
            <a:r>
              <a:rPr lang="ko-KR" altLang="en-US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i="1" dirty="0" smtClean="0">
                <a:solidFill>
                  <a:srgbClr val="021EEE"/>
                </a:solidFill>
                <a:latin typeface="맑은 고딕"/>
                <a:ea typeface="맑은 고딕"/>
              </a:rPr>
              <a:t>OK-STM746</a:t>
            </a:r>
            <a:r>
              <a:rPr lang="en-US" altLang="ko-KR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키트의 납땜 및 조립</a:t>
            </a:r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endParaRPr lang="en-US" altLang="ko-KR" sz="2400" b="1" dirty="0" smtClean="0">
              <a:solidFill>
                <a:srgbClr val="021EEE"/>
              </a:solidFill>
              <a:latin typeface="맑은 고딕"/>
              <a:ea typeface="맑은 고딕"/>
            </a:endParaRPr>
          </a:p>
          <a:p>
            <a:r>
              <a:rPr lang="en-US" altLang="ko-KR" sz="2400" b="1" dirty="0" smtClean="0">
                <a:solidFill>
                  <a:srgbClr val="FF00FF"/>
                </a:solidFill>
                <a:latin typeface="맑은 고딕"/>
                <a:ea typeface="맑은 고딕"/>
              </a:rPr>
              <a:t>5.</a:t>
            </a:r>
            <a:r>
              <a:rPr lang="ko-KR" altLang="en-US" sz="2400" b="1" dirty="0" smtClean="0">
                <a:solidFill>
                  <a:srgbClr val="021EEE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 err="1" smtClean="0">
                <a:solidFill>
                  <a:srgbClr val="00B0F0"/>
                </a:solidFill>
                <a:latin typeface="맑은 고딕"/>
                <a:ea typeface="맑은 고딕"/>
              </a:rPr>
              <a:t>선택형</a:t>
            </a:r>
            <a:r>
              <a:rPr lang="ko-KR" altLang="en-US" sz="24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 장기 과제</a:t>
            </a:r>
            <a:endParaRPr lang="en-US" altLang="ko-KR" sz="2400" b="1" dirty="0" smtClean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20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30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580" y="5868000"/>
            <a:ext cx="75608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&lt;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그림 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12&gt;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b="1" dirty="0" smtClean="0">
                <a:solidFill>
                  <a:srgbClr val="021EEE"/>
                </a:solidFill>
                <a:latin typeface="굴림" pitchFamily="50" charset="-127"/>
                <a:ea typeface="굴림" pitchFamily="50" charset="-127"/>
              </a:rPr>
              <a:t>키트의 부품 배치도</a:t>
            </a:r>
            <a:endParaRPr lang="en-US" altLang="ko-KR" sz="1600" b="1" dirty="0" smtClean="0">
              <a:solidFill>
                <a:srgbClr val="021EEE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7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8" name="그림 17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72000"/>
            <a:ext cx="7231380" cy="585216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312000" y="3528000"/>
            <a:ext cx="540000" cy="540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98000" y="1206000"/>
            <a:ext cx="2340000" cy="11880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76000" y="90000"/>
            <a:ext cx="1134000" cy="5580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530000" y="5454000"/>
            <a:ext cx="1476000" cy="342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40000" y="4680000"/>
            <a:ext cx="165600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26000" y="1170000"/>
            <a:ext cx="306000" cy="288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70000" y="2268000"/>
            <a:ext cx="3654000" cy="2952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78000" y="1792512"/>
            <a:ext cx="46800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76000" y="3258000"/>
            <a:ext cx="1278000" cy="1296144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70000" y="324000"/>
            <a:ext cx="3672000" cy="171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648000" y="4284000"/>
            <a:ext cx="673594" cy="8824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906072"/>
            <a:ext cx="9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OK-STM746</a:t>
            </a:r>
          </a:p>
          <a:p>
            <a:pPr algn="ctr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V1.0</a:t>
            </a:r>
          </a:p>
        </p:txBody>
      </p:sp>
    </p:spTree>
    <p:extLst>
      <p:ext uri="{BB962C8B-B14F-4D97-AF65-F5344CB8AC3E}">
        <p14:creationId xmlns:p14="http://schemas.microsoft.com/office/powerpoint/2010/main" val="330115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31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373798" y="815221"/>
            <a:ext cx="849694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10000"/>
              </a:lnSpc>
              <a:buAutoNum type="arabicParenBoth"/>
            </a:pPr>
            <a:r>
              <a:rPr lang="ko-KR" altLang="en-US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부품이 다른 것과 서로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바뀌지 않도록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457200" indent="-457200">
              <a:lnSpc>
                <a:spcPct val="110000"/>
              </a:lnSpc>
              <a:buAutoNum type="arabicParenBoth"/>
            </a:pP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endParaRPr lang="en-US" altLang="ko-KR" sz="20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110000"/>
              </a:lnSpc>
            </a:pPr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(2)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부품의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극성이나 방향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을 올바르게 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457200" indent="-457200">
              <a:lnSpc>
                <a:spcPct val="110000"/>
              </a:lnSpc>
            </a:pP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※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저항과 같은 일부를 제외한 대부분의 부품은 극성이나 방향이 있다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4356000"/>
            <a:ext cx="3733800" cy="165354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4572000"/>
            <a:ext cx="2466975" cy="12001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28" y="1292387"/>
            <a:ext cx="37433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32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95536" y="864000"/>
            <a:ext cx="8358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7200" indent="-457200"/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(3)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부품을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PCB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바닥면에 밀착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시켜라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19" name="그림 18" descr="selder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000" y="1260000"/>
            <a:ext cx="7321487" cy="19190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28000"/>
            <a:ext cx="7321487" cy="24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33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8596" y="1602389"/>
            <a:ext cx="82153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(4)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냉땜이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되지 않고 납이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한라산 모양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이 되도록 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12" name="그림 11" descr="selder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2500306"/>
            <a:ext cx="8435626" cy="23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34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8596" y="1286989"/>
            <a:ext cx="8358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(5)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인두의 팁이 </a:t>
            </a:r>
            <a:r>
              <a:rPr lang="en-US" altLang="ko-KR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PCB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패턴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과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부품의 리드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에 동시에 닿도록 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12" name="그림 11" descr="selder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2214554"/>
            <a:ext cx="8435626" cy="31602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04847" y="2564904"/>
            <a:ext cx="5579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납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29652" y="2214554"/>
            <a:ext cx="55795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인두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4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35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9512" y="2100337"/>
            <a:ext cx="878497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(6)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납땜하고 나서 부품의 리드는 </a:t>
            </a:r>
            <a:r>
              <a:rPr lang="en-US" altLang="ko-KR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2~3mm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를 남기고 잘라낸다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(7)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인두의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팁은 항상 청결하게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하여 사용하라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 smtClean="0">
              <a:latin typeface="HY견명조" pitchFamily="18" charset="-127"/>
              <a:ea typeface="HY견명조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(8)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인두의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팁은 </a:t>
            </a:r>
            <a:r>
              <a:rPr lang="en-US" altLang="ko-KR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300℃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가 넘는 온도이므로 사람이 다치지 않도록 주의하라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 smtClean="0">
              <a:latin typeface="HY견명조" pitchFamily="18" charset="-127"/>
              <a:ea typeface="HY견명조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(9)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인두의 팁에 작업 테이블이나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다른 물건이 손상되지 않도록 </a:t>
            </a:r>
            <a:r>
              <a:rPr lang="ko-KR" altLang="en-US" sz="2000" dirty="0" smtClean="0">
                <a:solidFill>
                  <a:srgbClr val="00FFFF"/>
                </a:solidFill>
                <a:latin typeface="HY견고딕" pitchFamily="18" charset="-127"/>
                <a:ea typeface="HY견고딕" pitchFamily="18" charset="-127"/>
              </a:rPr>
              <a:t>인두 스탠드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를 사용하라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 smtClean="0"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42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36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4" y="3263434"/>
            <a:ext cx="3133725" cy="22479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49" y="3601000"/>
            <a:ext cx="1678838" cy="15727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3526324"/>
            <a:ext cx="2186940" cy="172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96175" y="1052736"/>
                <a:ext cx="8640960" cy="1791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                                 </a:t>
                </a:r>
                <a:r>
                  <a:rPr lang="en-US" altLang="ko-KR" sz="2000" b="1" dirty="0" smtClean="0">
                    <a:solidFill>
                      <a:srgbClr val="FF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★  SMD </a:t>
                </a:r>
                <a:r>
                  <a:rPr lang="ko-KR" altLang="en-US" sz="2000" b="1" dirty="0" smtClean="0">
                    <a:solidFill>
                      <a:srgbClr val="FF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소자의 납땜  ★</a:t>
                </a:r>
                <a:endParaRPr lang="en-US" altLang="ko-KR" sz="2000" b="1" dirty="0" smtClean="0">
                  <a:solidFill>
                    <a:srgbClr val="FF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b="1" dirty="0" smtClean="0">
                  <a:latin typeface="굴림" pitchFamily="50" charset="-127"/>
                  <a:ea typeface="굴림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- SMD 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소자는 </a:t>
                </a:r>
                <a:r>
                  <a:rPr lang="ko-KR" altLang="en-US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가로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ko-KR" altLang="en-US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세로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의 크기에 따라 타입이 나누어진다</a:t>
                </a: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b="1" dirty="0">
                    <a:latin typeface="굴림" pitchFamily="50" charset="-127"/>
                    <a:ea typeface="굴림" pitchFamily="50" charset="-127"/>
                  </a:rPr>
                  <a:t>-</a:t>
                </a: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 SMD 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저항에는 오차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5%(3</a:t>
                </a:r>
                <a:r>
                  <a:rPr lang="ko-KR" altLang="en-US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자리 숫자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)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와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1%(4</a:t>
                </a:r>
                <a:r>
                  <a:rPr lang="ko-KR" altLang="en-US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자리 숫자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굴림" pitchFamily="50" charset="-127"/>
                    <a:ea typeface="굴림" pitchFamily="50" charset="-127"/>
                  </a:rPr>
                  <a:t>)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짜리가 있다</a:t>
                </a: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- SMD </a:t>
                </a:r>
                <a:r>
                  <a:rPr lang="ko-KR" altLang="en-US" b="1" dirty="0" err="1" smtClean="0">
                    <a:latin typeface="굴림" pitchFamily="50" charset="-127"/>
                    <a:ea typeface="굴림" pitchFamily="50" charset="-127"/>
                  </a:rPr>
                  <a:t>커패시터에는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 글씨가 없으므로 </a:t>
                </a:r>
                <a:r>
                  <a:rPr lang="ko-KR" altLang="en-US" b="1" dirty="0" err="1" smtClean="0">
                    <a:latin typeface="굴림" pitchFamily="50" charset="-127"/>
                    <a:ea typeface="굴림" pitchFamily="50" charset="-127"/>
                  </a:rPr>
                  <a:t>커패시턴스</a:t>
                </a:r>
                <a:r>
                  <a:rPr lang="ko-KR" altLang="en-US" b="1" dirty="0" smtClean="0">
                    <a:latin typeface="굴림" pitchFamily="50" charset="-127"/>
                    <a:ea typeface="굴림" pitchFamily="50" charset="-127"/>
                  </a:rPr>
                  <a:t> 값을 잊으면 곤란해진다</a:t>
                </a:r>
                <a:r>
                  <a:rPr lang="en-US" altLang="ko-KR" b="1" dirty="0" smtClean="0">
                    <a:latin typeface="굴림" pitchFamily="50" charset="-127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5" y="1052736"/>
                <a:ext cx="8640960" cy="1791260"/>
              </a:xfrm>
              <a:prstGeom prst="rect">
                <a:avLst/>
              </a:prstGeom>
              <a:blipFill rotWithShape="1">
                <a:blip r:embed="rId8"/>
                <a:stretch>
                  <a:fillRect l="-635" t="-1020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/>
          <p:cNvSpPr/>
          <p:nvPr/>
        </p:nvSpPr>
        <p:spPr>
          <a:xfrm>
            <a:off x="4032000" y="4554000"/>
            <a:ext cx="1626343" cy="29393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37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8533" y="980728"/>
            <a:ext cx="81439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(1)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부품 패턴의 한쪽에 납을 입힌다</a:t>
            </a:r>
            <a:r>
              <a:rPr lang="en-US" altLang="ko-KR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>
              <a:solidFill>
                <a:prstClr val="black"/>
              </a:solidFill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1556792"/>
            <a:ext cx="7669530" cy="44319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4140000"/>
            <a:ext cx="3743325" cy="199072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833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38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8533" y="980728"/>
            <a:ext cx="81439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핀셋으로 부품을 잡고 한쪽을 납땜한다</a:t>
            </a:r>
            <a:r>
              <a:rPr lang="en-US" altLang="ko-KR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2000" dirty="0">
              <a:solidFill>
                <a:prstClr val="black"/>
              </a:solidFill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1440000"/>
            <a:ext cx="7178612" cy="47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39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3" y="3068960"/>
            <a:ext cx="8078153" cy="1723549"/>
          </a:xfrm>
          <a:prstGeom prst="rect">
            <a:avLst/>
          </a:prstGeom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043608" y="1556792"/>
            <a:ext cx="67957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FF"/>
                </a:solidFill>
                <a:latin typeface="바탕"/>
                <a:ea typeface="바탕"/>
              </a:rPr>
              <a:t>★</a:t>
            </a:r>
            <a:r>
              <a:rPr lang="en-US" altLang="ko-KR" sz="20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SMD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저항이나 </a:t>
            </a:r>
            <a:r>
              <a:rPr lang="ko-KR" altLang="en-US" sz="2000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커패시터를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올바르게 납땜한 모습</a:t>
            </a:r>
            <a:endParaRPr lang="en-US" altLang="ko-KR" sz="2000" dirty="0">
              <a:solidFill>
                <a:prstClr val="black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0000" y="2132856"/>
            <a:ext cx="5579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바탕"/>
                <a:ea typeface="바탕"/>
              </a:rPr>
              <a:t>납</a:t>
            </a:r>
            <a:endParaRPr lang="en-US" altLang="ko-KR" sz="12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818975" y="2446788"/>
            <a:ext cx="512665" cy="1126228"/>
          </a:xfrm>
          <a:prstGeom prst="straightConnector1">
            <a:avLst/>
          </a:prstGeom>
          <a:ln w="19050">
            <a:solidFill>
              <a:srgbClr val="021E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936000" y="2348880"/>
            <a:ext cx="2241639" cy="1224136"/>
          </a:xfrm>
          <a:prstGeom prst="straightConnector1">
            <a:avLst/>
          </a:prstGeom>
          <a:ln w="19050">
            <a:solidFill>
              <a:srgbClr val="021E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9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1.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세미나 계획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682" y="908720"/>
            <a:ext cx="88569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18:30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20:30  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세미나 계획 설명</a:t>
            </a:r>
            <a:endParaRPr lang="ko-KR" altLang="en-US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윤덕용 발표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Cortex-M7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600" b="1" i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OK-STM746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키트의 개요</a:t>
            </a:r>
            <a:endParaRPr lang="en-US" altLang="ko-KR" sz="1600" b="1" dirty="0" smtClean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IAR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EWARM C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컴파일러의 설치 및 사용법</a:t>
            </a:r>
          </a:p>
          <a:p>
            <a:endParaRPr lang="en-US" altLang="ko-KR" sz="1600" b="1" dirty="0" smtClean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11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18:30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21:30 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OK-STM746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키트의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납땜 및 조립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자체 조립하는 사람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열외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윤덕용 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주관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                   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키트의 동작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테스트</a:t>
            </a:r>
          </a:p>
          <a:p>
            <a:endParaRPr lang="en-US" altLang="ko-KR" sz="1600" b="1" dirty="0" smtClean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19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/>
                <a:ea typeface="굴림"/>
              </a:rPr>
              <a:t>∼2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STM32F746VET6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주요 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사양 및 기능</a:t>
            </a:r>
            <a:endParaRPr lang="ko-KR" altLang="en-US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윤덕용 발표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                   3. Embedded Flash Memory(FLASH)</a:t>
            </a:r>
            <a:endParaRPr lang="en-US" altLang="ko-KR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4.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Power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Controller(PWR)</a:t>
            </a:r>
            <a:endParaRPr lang="en-US" altLang="ko-KR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5.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Reset and Clock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Control(RCC)</a:t>
            </a:r>
            <a:endParaRPr lang="en-US" altLang="ko-KR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Cortex-M0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4.1, 4.2,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4.3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예제</a:t>
            </a:r>
          </a:p>
          <a:p>
            <a:endParaRPr lang="en-US" altLang="ko-KR" sz="1600" b="1" dirty="0" smtClean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④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26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6.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General-Purpose I/</a:t>
            </a:r>
            <a:r>
              <a:rPr lang="en-US" altLang="ko-KR" sz="1600" b="1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Os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(GPIO)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윤덕용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9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System Configuration Controller(SYSCFG)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en-US" altLang="ko-KR" sz="1600" b="1" dirty="0" err="1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SysTick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타이머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Cortex-M0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4.5, 4.6, 4.9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예제</a:t>
            </a:r>
            <a:endParaRPr lang="el-GR" altLang="ko-KR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b="1" dirty="0" smtClean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⑤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15.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Analog-to-Digital Converter(ADC)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이호준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14. Digital-to-Analog Converter(DAC)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Cortex-M0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4.13, 4.14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예제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 </a:t>
            </a:r>
            <a:r>
              <a:rPr lang="el-GR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α</a:t>
            </a:r>
            <a:endParaRPr lang="el-GR" altLang="ko-KR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000" y="828000"/>
            <a:ext cx="8820488" cy="4356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40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756000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                                </a:t>
            </a:r>
            <a:r>
              <a:rPr lang="en-US" altLang="ko-KR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★  </a:t>
            </a:r>
            <a:r>
              <a:rPr lang="en-US" altLang="ko-KR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TFT-LCD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조립의 주의사항  ★</a:t>
            </a:r>
            <a:endParaRPr lang="en-US" altLang="ko-KR" b="1" dirty="0" smtClean="0">
              <a:solidFill>
                <a:srgbClr val="FF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 smtClean="0">
              <a:solidFill>
                <a:srgbClr val="FF0000"/>
              </a:solidFill>
              <a:latin typeface="굴림"/>
              <a:ea typeface="굴림"/>
              <a:cs typeface="한컴돋움" pitchFamily="18" charset="2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  </a:t>
            </a:r>
            <a:r>
              <a:rPr lang="en-US" altLang="ko-KR" b="1" i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TFT-32A</a:t>
            </a:r>
            <a:r>
              <a:rPr lang="en-US" altLang="ko-KR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보드</a:t>
            </a:r>
            <a:r>
              <a:rPr lang="ko-KR" altLang="en-US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를 </a:t>
            </a:r>
            <a:r>
              <a:rPr lang="en-US" altLang="ko-KR" b="1" i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OK-STM746</a:t>
            </a:r>
            <a:r>
              <a:rPr lang="en-US" altLang="ko-KR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  </a:t>
            </a:r>
            <a:r>
              <a:rPr lang="ko-KR" altLang="en-US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키트</a:t>
            </a:r>
            <a:r>
              <a:rPr lang="ko-KR" altLang="en-US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에 끼울 경우에 </a:t>
            </a:r>
            <a:r>
              <a:rPr lang="en-US" altLang="ko-KR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TFT-LCD</a:t>
            </a:r>
            <a:r>
              <a:rPr lang="ko-KR" altLang="en-US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의 화면 중앙부를 누르면 유리가 깨질 수 있으므로 사진처럼 컨넥터가 있는 </a:t>
            </a:r>
            <a:r>
              <a:rPr lang="ko-KR" altLang="en-US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양쪽 주변부</a:t>
            </a:r>
            <a:r>
              <a:rPr lang="ko-KR" altLang="en-US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를 눌러야 한다</a:t>
            </a:r>
            <a:r>
              <a:rPr lang="en-US" altLang="ko-KR" b="1" dirty="0" smtClean="0">
                <a:solidFill>
                  <a:srgbClr val="FF0000"/>
                </a:solidFill>
                <a:latin typeface="굴림"/>
                <a:ea typeface="굴림"/>
                <a:cs typeface="한컴돋움" pitchFamily="18" charset="2"/>
              </a:rPr>
              <a:t>.</a:t>
            </a:r>
            <a:endParaRPr lang="en-US" altLang="ko-KR" b="1" dirty="0" smtClean="0">
              <a:solidFill>
                <a:srgbClr val="021EEE"/>
              </a:solidFill>
              <a:latin typeface="굴림"/>
              <a:ea typeface="굴림"/>
              <a:cs typeface="한컴돋움" pitchFamily="18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132856"/>
            <a:ext cx="7721600" cy="39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41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4. </a:t>
            </a:r>
            <a:r>
              <a:rPr kumimoji="0" lang="en-US" altLang="ko-KR" sz="32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OK-STM746</a:t>
            </a: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키트의 납땜 및 조립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08720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  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 본인이 준비할 사항  ★                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(2)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키트를 넣을 케이스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(1)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전원 케이블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457200" indent="-457200">
              <a:buAutoNum type="arabicParenBoth"/>
            </a:pPr>
            <a:endParaRPr lang="ko-KR" altLang="en-US" b="1" dirty="0">
              <a:solidFill>
                <a:srgbClr val="021EEE"/>
              </a:solidFill>
              <a:latin typeface="한컴돋움" pitchFamily="18" charset="2"/>
              <a:ea typeface="한컴돋움" pitchFamily="18" charset="2"/>
              <a:cs typeface="한컴돋움" pitchFamily="18" charset="2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" y="3988992"/>
            <a:ext cx="4398264" cy="2139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82" y="1296000"/>
            <a:ext cx="3138106" cy="27091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6000" y="3468444"/>
            <a:ext cx="2071687" cy="330917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16000" y="3697696"/>
            <a:ext cx="4500000" cy="248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89035" y="936000"/>
            <a:ext cx="3888000" cy="523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3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42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5. </a:t>
            </a:r>
            <a:r>
              <a:rPr kumimoji="0"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선택형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장기 과제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08720"/>
            <a:ext cx="8640960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과제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(1)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각 개인별로 다음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3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가지 중의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가지를 선택하여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일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까지 수행한다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  <a:latin typeface="바탕"/>
                <a:ea typeface="바탕"/>
                <a:cs typeface="한컴돋움" pitchFamily="18" charset="2"/>
              </a:rPr>
              <a:t>①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FFT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분석기</a:t>
            </a:r>
            <a:endParaRPr lang="en-US" altLang="ko-KR" b="1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</a:t>
            </a:r>
            <a:r>
              <a:rPr lang="en-US" altLang="ko-KR" b="1" dirty="0" smtClean="0">
                <a:solidFill>
                  <a:srgbClr val="FF0000"/>
                </a:solidFill>
                <a:latin typeface="바탕"/>
                <a:ea typeface="바탕"/>
                <a:cs typeface="한컴돋움" pitchFamily="18" charset="2"/>
              </a:rPr>
              <a:t>②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디지털 피아노</a:t>
            </a:r>
            <a:endParaRPr lang="en-US" altLang="ko-KR" b="1" dirty="0">
              <a:solidFill>
                <a:srgbClr val="FF0000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  <a:latin typeface="바탕"/>
                <a:ea typeface="바탕"/>
                <a:cs typeface="한컴돋움" pitchFamily="18" charset="2"/>
              </a:rPr>
              <a:t>③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SD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카드 파일 시스템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김형재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김경환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홍주희는 안됨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  <a:latin typeface="바탕"/>
                <a:ea typeface="바탕"/>
                <a:cs typeface="한컴돋움" pitchFamily="18" charset="2"/>
              </a:rPr>
              <a:t>④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기타 자유 작품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위의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3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가지와 유사한 정도의 난이도를 가져야 함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                    (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큰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글씨체를 사용한 디지털 시계는 안됨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(2)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과제는 </a:t>
            </a:r>
            <a:r>
              <a:rPr lang="en-US" altLang="ko-KR" b="1" i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OK-STM746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키트를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사용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하여 수행해야 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(3)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만약 필요하면 </a:t>
            </a:r>
            <a:r>
              <a:rPr lang="en-US" altLang="ko-KR" b="1" i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OK-STM746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키트를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수정하거나 일부 하드웨어를 추가할 수 있다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(4) 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가급적이면 </a:t>
            </a:r>
            <a:r>
              <a:rPr lang="en-US" altLang="ko-KR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개의 소스 파일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로 만들 것이며</a:t>
            </a: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, </a:t>
            </a:r>
            <a:r>
              <a:rPr lang="en-US" altLang="ko-KR" b="1" dirty="0" smtClean="0">
                <a:solidFill>
                  <a:srgbClr val="021EEE"/>
                </a:solidFill>
                <a:latin typeface="바탕"/>
                <a:ea typeface="바탕"/>
                <a:cs typeface="한컴돋움" pitchFamily="18" charset="2"/>
              </a:rPr>
              <a:t>③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과 헤더파일이 필요한 경우에는</a:t>
            </a:r>
            <a:endParaRPr lang="en-US" altLang="ko-KR" b="1" dirty="0" smtClean="0">
              <a:solidFill>
                <a:srgbClr val="021EEE"/>
              </a:solidFill>
              <a:latin typeface="한컴돋움" pitchFamily="18" charset="2"/>
              <a:ea typeface="한컴돋움" pitchFamily="18" charset="2"/>
              <a:cs typeface="한컴돋움" pitchFamily="18" charset="2"/>
            </a:endParaRPr>
          </a:p>
          <a:p>
            <a:pPr marL="285750" indent="-285750">
              <a:lnSpc>
                <a:spcPct val="110000"/>
              </a:lnSpc>
              <a:buFont typeface="한컴돋움"/>
              <a:buChar char=" "/>
            </a:pP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기존의 헤더파일을 수정하지 말고 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새로운 헤더파일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로 만들어라</a:t>
            </a: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b="1" dirty="0" smtClean="0">
              <a:solidFill>
                <a:srgbClr val="021EEE"/>
              </a:solidFill>
              <a:latin typeface="한컴돋움" pitchFamily="18" charset="2"/>
              <a:ea typeface="한컴돋움" pitchFamily="18" charset="2"/>
              <a:cs typeface="한컴돋움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(5) </a:t>
            </a:r>
            <a:r>
              <a:rPr lang="en-US" altLang="ko-KR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일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에 각 개인별로 과제 수행결과를 </a:t>
            </a:r>
            <a:r>
              <a:rPr lang="en-US" altLang="ko-KR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PPT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로 발표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하고 시연한다</a:t>
            </a: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   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우수과제 </a:t>
            </a:r>
            <a:r>
              <a:rPr lang="en-US" altLang="ko-KR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개</a:t>
            </a:r>
            <a:r>
              <a:rPr lang="ko-KR" altLang="en-US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를 선정하여 시상한다</a:t>
            </a:r>
            <a:r>
              <a:rPr lang="en-US" altLang="ko-KR" b="1" dirty="0" smtClean="0">
                <a:solidFill>
                  <a:srgbClr val="021EEE"/>
                </a:solidFill>
                <a:latin typeface="한컴돋움" pitchFamily="18" charset="2"/>
                <a:ea typeface="한컴돋움" pitchFamily="18" charset="2"/>
                <a:cs typeface="한컴돋움" pitchFamily="18" charset="2"/>
              </a:rPr>
              <a:t>.</a:t>
            </a:r>
            <a:endParaRPr lang="ko-KR" altLang="en-US" b="1" dirty="0">
              <a:solidFill>
                <a:srgbClr val="021EEE"/>
              </a:solidFill>
              <a:latin typeface="한컴돋움" pitchFamily="18" charset="2"/>
              <a:ea typeface="한컴돋움" pitchFamily="18" charset="2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33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43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5. </a:t>
            </a:r>
            <a:r>
              <a:rPr kumimoji="0"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선택형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장기 과제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08720"/>
            <a:ext cx="8640960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과제 </a:t>
            </a:r>
            <a:r>
              <a:rPr lang="ko-KR" altLang="en-US" b="1" dirty="0" smtClean="0">
                <a:solidFill>
                  <a:srgbClr val="FF00FF"/>
                </a:solidFill>
                <a:latin typeface="바탕"/>
                <a:ea typeface="바탕"/>
                <a:cs typeface="한컴돋움" pitchFamily="18" charset="2"/>
              </a:rPr>
              <a:t>①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FFT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분석기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5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 marL="342900" indent="-342900">
              <a:lnSpc>
                <a:spcPct val="120000"/>
              </a:lnSpc>
              <a:buAutoNum type="arabicParenBoth"/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D/A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컨버터로 출력한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1kHz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의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3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가지 파형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</a:t>
            </a:r>
            <a:r>
              <a:rPr lang="ko-KR" altLang="en-US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정현파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구형파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삼각파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를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A/D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컨버터로 </a:t>
            </a:r>
            <a:r>
              <a:rPr lang="ko-KR" altLang="en-US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읽어들여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화면에 표시하고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FFT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처리하여 화면에 </a:t>
            </a:r>
            <a:r>
              <a:rPr lang="ko-KR" altLang="en-US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주파수별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크기를 출력한다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(2) 4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가지 기능을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KEY1</a:t>
            </a:r>
            <a:r>
              <a:rPr lang="en-US" altLang="ko-KR" b="1" dirty="0" smtClean="0">
                <a:solidFill>
                  <a:srgbClr val="021EEE"/>
                </a:solidFill>
                <a:latin typeface="굴림"/>
                <a:ea typeface="굴림"/>
                <a:cs typeface="한컴돋움" pitchFamily="18" charset="2"/>
              </a:rPr>
              <a:t>∼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KEY4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로 선택한다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(3) </a:t>
            </a:r>
            <a:r>
              <a:rPr lang="en-US" altLang="ko-KR" b="1" i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OK-STM746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키트에서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D/A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컨버터 출력을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A/D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컨버터 입력으로 연결하는 점퍼를 추가로 납땜해야 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                KEY1                                              KEY2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12000"/>
            <a:ext cx="3557111" cy="23802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312000"/>
            <a:ext cx="3557111" cy="23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44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5. </a:t>
            </a:r>
            <a:r>
              <a:rPr kumimoji="0"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선택형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장기 과제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512000"/>
            <a:ext cx="864096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                KEY3                                              KEY4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1772816"/>
            <a:ext cx="3557111" cy="2380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0" y="1764000"/>
            <a:ext cx="3557111" cy="23802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90578" y="1772816"/>
            <a:ext cx="175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dirty="0" err="1" smtClean="0">
                <a:solidFill>
                  <a:srgbClr val="FF0000"/>
                </a:solidFill>
                <a:latin typeface="바탕"/>
                <a:ea typeface="바탕"/>
              </a:rPr>
              <a:t>구형파의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"/>
                <a:ea typeface="바탕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"/>
                <a:ea typeface="바탕"/>
              </a:rPr>
              <a:t>FFT 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"/>
                <a:ea typeface="바탕"/>
              </a:rPr>
              <a:t>결과</a:t>
            </a:r>
            <a:endParaRPr lang="en-US" altLang="ko-KR" sz="10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77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45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5. </a:t>
            </a:r>
            <a:r>
              <a:rPr kumimoji="0"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선택형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장기 과제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08720"/>
            <a:ext cx="8640960" cy="48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과제 </a:t>
            </a:r>
            <a:r>
              <a:rPr lang="ko-KR" altLang="en-US" b="1" dirty="0" smtClean="0">
                <a:solidFill>
                  <a:srgbClr val="FF00FF"/>
                </a:solidFill>
                <a:latin typeface="HY견고딕"/>
                <a:ea typeface="HY견고딕"/>
                <a:cs typeface="한컴돋움" pitchFamily="18" charset="2"/>
              </a:rPr>
              <a:t>②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 디지털 피아노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5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(1)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D/A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컨버터를 사용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하여 아래 동영상과 같은 디지털 피아노를 구현한다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5"/>
              </a:rPr>
              <a:t>https://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5"/>
              </a:rPr>
              <a:t>youtu.be/Ttm62RBdOuo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6"/>
              </a:rPr>
              <a:t>https://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6"/>
              </a:rPr>
              <a:t>youtu.be/laSr1P_JNKM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7"/>
              </a:rPr>
              <a:t>https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7"/>
              </a:rPr>
              <a:t>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7"/>
              </a:rPr>
              <a:t>youtu.be/vhN-jKbg0uI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8"/>
              </a:rPr>
              <a:t>https://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8"/>
              </a:rPr>
              <a:t>youtu.be/HNdtarP9HqA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9"/>
              </a:rPr>
              <a:t>https://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9"/>
              </a:rPr>
              <a:t>youtu.be/V-3uIVMSUM0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(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이것이 오르간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en-US" altLang="ko-KR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10"/>
              </a:rPr>
              <a:t>https://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  <a:hlinkClick r:id="rId10"/>
              </a:rPr>
              <a:t>youtu.be/SAXpBgkXt60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(</a:t>
            </a:r>
            <a:r>
              <a:rPr lang="en-US" altLang="ko-KR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launchpad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  <a:endParaRPr lang="en-US" altLang="ko-KR" b="1" dirty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(2) </a:t>
            </a:r>
            <a:r>
              <a:rPr lang="ko-KR" altLang="en-US" b="1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오르간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이 아니라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피아노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의 음이 발생되어야 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(3) Cortex-M0 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책에서 소개한 예제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Exp14_5.c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와 유사하게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건반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을 그리고 이를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터치</a:t>
            </a:r>
            <a:endParaRPr lang="en-US" altLang="ko-KR" b="1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</a:t>
            </a:r>
            <a:r>
              <a:rPr lang="ko-KR" altLang="en-US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스크린</a:t>
            </a:r>
            <a:r>
              <a:rPr lang="ko-KR" altLang="en-US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으로 연주할 수 있도록 한다</a:t>
            </a: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326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46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5. </a:t>
            </a:r>
            <a:r>
              <a:rPr kumimoji="0"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선택형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 장기 과제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08720"/>
            <a:ext cx="8640960" cy="499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과제 </a:t>
            </a:r>
            <a:r>
              <a:rPr lang="ko-KR" altLang="en-US" b="1" dirty="0" smtClean="0">
                <a:solidFill>
                  <a:srgbClr val="FF00FF"/>
                </a:solidFill>
                <a:latin typeface="HY견고딕"/>
                <a:ea typeface="HY견고딕"/>
                <a:cs typeface="한컴돋움" pitchFamily="18" charset="2"/>
              </a:rPr>
              <a:t>③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 </a:t>
            </a:r>
            <a:r>
              <a:rPr lang="en-US" altLang="ko-KR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SD </a:t>
            </a:r>
            <a:r>
              <a:rPr lang="ko-KR" altLang="en-US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카드 파일 시스템 </a:t>
            </a:r>
            <a:r>
              <a:rPr lang="ko-KR" altLang="en-US" b="1" dirty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돋움" pitchFamily="18" charset="2"/>
              </a:rPr>
              <a:t>★</a:t>
            </a: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50000"/>
              </a:lnSpc>
            </a:pPr>
            <a:endParaRPr lang="en-US" altLang="ko-KR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(1) </a:t>
            </a:r>
            <a:r>
              <a:rPr lang="en-US" altLang="ko-KR" sz="1600" b="1" i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OK-STM746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키트에 있는 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SD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카드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컨넥터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(CN7)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를 사용하여 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SD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카드에 파일을 저장하고 </a:t>
            </a:r>
            <a:endParaRPr lang="en-US" altLang="ko-KR" sz="1600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읽을 수 있는 예제 파일을 작성한다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(2)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파일 시스템은 공개된 것을 구해다 사용할 수 있다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당연히 별도의 헤더 파일로 사용해야</a:t>
            </a:r>
            <a:endParaRPr lang="en-US" altLang="ko-KR" sz="1600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(3)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화면의 상단에는 항상 현재의 날짜와 시각을 표시하고 있어야 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(4) KEY1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을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누르면 다음과 같이 현재 날짜와 시각을 사용한 파일을 생성한다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20151204_123456.txt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그리고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이</a:t>
            </a:r>
            <a:r>
              <a:rPr lang="en-US" altLang="ko-KR" sz="1600" b="1" dirty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파일에 다음과 같이 현재 날짜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시각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온도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ADC0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전압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, ADC1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전압을 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초 간격</a:t>
            </a:r>
            <a:endParaRPr lang="en-US" altLang="ko-KR" sz="1600" b="1" dirty="0" smtClean="0">
              <a:solidFill>
                <a:srgbClr val="021EE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으로 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5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번 저장한다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2015/12/04 12:34:56 T=25.6 V50=5.00 V33=3.30 (CR)(LF)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2015/12/04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12:34:57 T=25.3 V50=5.01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V33=3.30 (CR)(LF)</a:t>
            </a:r>
            <a:endParaRPr lang="en-US" altLang="ko-KR" sz="1600" b="1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2015/12/04 12:34:58 T=25.5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V50=5.00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V33=3.31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(CR)(LF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2015/12/04 12:34:59 T=25.4 V50=5.01 V33=3.31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(CR)(LF)</a:t>
            </a:r>
            <a:endParaRPr lang="en-US" altLang="ko-KR" sz="1600" b="1" dirty="0" smtClean="0">
              <a:solidFill>
                <a:srgbClr val="FF0000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      2015/12/04 12:35:00 </a:t>
            </a:r>
            <a:r>
              <a:rPr lang="en-US" altLang="ko-KR" sz="16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T=25.6 V50=5.00 V33=3.30 (CR)(LF</a:t>
            </a:r>
            <a:r>
              <a:rPr lang="en-US" altLang="ko-KR" sz="1600" b="1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(5) KEY4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를 누르면 파일의 </a:t>
            </a:r>
            <a:r>
              <a:rPr lang="ko-KR" altLang="en-US" sz="1600" b="1" dirty="0" err="1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저장값을</a:t>
            </a:r>
            <a:r>
              <a:rPr lang="ko-KR" altLang="en-US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읽어서 화면에 표시한다</a:t>
            </a:r>
            <a:r>
              <a:rPr lang="en-US" altLang="ko-KR" sz="1600" b="1" dirty="0" smtClean="0">
                <a:solidFill>
                  <a:srgbClr val="021EE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6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92000" y="2520000"/>
            <a:ext cx="39604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7150" contourW="25400" prstMaterial="matte">
              <a:bevelT w="25400" h="63500" prst="artDeco"/>
              <a:extrusionClr>
                <a:srgbClr val="00B0F0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2800" spc="50" dirty="0" smtClean="0">
                <a:ln w="11430">
                  <a:solidFill>
                    <a:srgbClr val="021EEE"/>
                  </a:solidFill>
                </a:ln>
                <a:solidFill>
                  <a:srgbClr val="021EEE"/>
                </a:solidFill>
                <a:effectLst>
                  <a:outerShdw blurRad="76200" dist="50800" dir="5400000" algn="tl" rotWithShape="0">
                    <a:srgbClr val="021EEE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800" spc="50" dirty="0" smtClean="0">
                <a:ln w="11430">
                  <a:solidFill>
                    <a:srgbClr val="021EEE"/>
                  </a:solidFill>
                </a:ln>
                <a:solidFill>
                  <a:srgbClr val="021EEE"/>
                </a:solidFill>
                <a:effectLst>
                  <a:outerShdw blurRad="76200" dist="50800" dir="5400000" algn="tl" rotWithShape="0">
                    <a:srgbClr val="021EEE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끝 </a:t>
            </a:r>
            <a:r>
              <a:rPr lang="en-US" altLang="ko-KR" sz="2800" spc="50" dirty="0" smtClean="0">
                <a:ln w="11430">
                  <a:solidFill>
                    <a:srgbClr val="021EEE"/>
                  </a:solidFill>
                </a:ln>
                <a:solidFill>
                  <a:srgbClr val="021EEE"/>
                </a:solidFill>
                <a:effectLst>
                  <a:outerShdw blurRad="76200" dist="50800" dir="5400000" algn="tl" rotWithShape="0">
                    <a:srgbClr val="021EEE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-</a:t>
            </a:r>
          </a:p>
          <a:p>
            <a:pPr algn="ctr"/>
            <a:endParaRPr lang="en-US" altLang="ko-KR" sz="2000" spc="50" dirty="0" smtClean="0">
              <a:ln w="11430">
                <a:solidFill>
                  <a:srgbClr val="021EEE"/>
                </a:solidFill>
              </a:ln>
              <a:solidFill>
                <a:srgbClr val="021EEE"/>
              </a:solidFill>
              <a:effectLst>
                <a:outerShdw blurRad="76200" dist="50800" dir="5400000" algn="tl" rotWithShape="0">
                  <a:srgbClr val="021EEE">
                    <a:alpha val="65000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4800" spc="50" dirty="0" smtClean="0">
                <a:ln w="11430">
                  <a:solidFill>
                    <a:srgbClr val="021EEE"/>
                  </a:solidFill>
                </a:ln>
                <a:solidFill>
                  <a:srgbClr val="FF00FF"/>
                </a:solidFill>
                <a:effectLst>
                  <a:outerShdw blurRad="76200" dist="50800" dir="5400000" algn="tl" rotWithShape="0">
                    <a:srgbClr val="021EEE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sz="4800" spc="50" dirty="0" smtClean="0">
                <a:ln w="11430">
                  <a:solidFill>
                    <a:srgbClr val="021EEE"/>
                  </a:solidFill>
                </a:ln>
                <a:solidFill>
                  <a:srgbClr val="FF00FF"/>
                </a:solidFill>
                <a:effectLst>
                  <a:outerShdw blurRad="76200" dist="50800" dir="5400000" algn="tl" rotWithShape="0">
                    <a:srgbClr val="021EEE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4800" spc="50" dirty="0">
              <a:ln w="11430">
                <a:solidFill>
                  <a:srgbClr val="021EEE"/>
                </a:solidFill>
              </a:ln>
              <a:solidFill>
                <a:srgbClr val="FF00FF"/>
              </a:solidFill>
              <a:effectLst>
                <a:outerShdw blurRad="76200" dist="50800" dir="5400000" algn="tl" rotWithShape="0">
                  <a:srgbClr val="021EEE">
                    <a:alpha val="65000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05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5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1.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세미나 계획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682" y="908720"/>
            <a:ext cx="885698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l-GR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01</a:t>
            </a:r>
            <a:r>
              <a:rPr lang="ko-KR" altLang="en-US" sz="1600" b="1" dirty="0">
                <a:solidFill>
                  <a:srgbClr val="FF0000"/>
                </a:solidFill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09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>
                <a:solidFill>
                  <a:srgbClr val="FF0000"/>
                </a:solidFill>
              </a:rPr>
              <a:t>  </a:t>
            </a:r>
            <a:r>
              <a:rPr lang="en-US" altLang="ko-KR" sz="1600" b="1" dirty="0">
                <a:solidFill>
                  <a:prstClr val="black"/>
                </a:solidFill>
              </a:rPr>
              <a:t>10. Nested Vectored Interrupt Controller(NVIC)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  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이승용 </a:t>
            </a:r>
            <a:r>
              <a:rPr lang="ko-KR" altLang="en-US" sz="1600" b="1" dirty="0">
                <a:solidFill>
                  <a:prstClr val="black"/>
                </a:solidFill>
              </a:rPr>
              <a:t>발표</a:t>
            </a:r>
            <a:r>
              <a:rPr lang="en-US" altLang="ko-KR" sz="1600" b="1" dirty="0">
                <a:solidFill>
                  <a:prstClr val="black"/>
                </a:solidFill>
              </a:rPr>
              <a:t>)                     11. Extended Interrupts and Events Controller(EXTI)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        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27. </a:t>
            </a:r>
            <a:r>
              <a:rPr lang="en-US" altLang="ko-KR" sz="1600" b="1" dirty="0">
                <a:solidFill>
                  <a:prstClr val="black"/>
                </a:solidFill>
              </a:rPr>
              <a:t>Independent Watchdog(IWDG)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                                         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28. </a:t>
            </a:r>
            <a:r>
              <a:rPr lang="en-US" altLang="ko-KR" sz="1600" b="1" dirty="0">
                <a:solidFill>
                  <a:prstClr val="black"/>
                </a:solidFill>
              </a:rPr>
              <a:t>Window Watchdog(WWDG)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                   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                     </a:t>
            </a:r>
            <a:r>
              <a:rPr lang="en-US" altLang="ko-KR" sz="1600" b="1" dirty="0">
                <a:solidFill>
                  <a:srgbClr val="00B0F0"/>
                </a:solidFill>
              </a:rPr>
              <a:t>※ Cortex-M0 </a:t>
            </a:r>
            <a:r>
              <a:rPr lang="ko-KR" altLang="en-US" sz="1600" b="1" dirty="0">
                <a:solidFill>
                  <a:srgbClr val="00B0F0"/>
                </a:solidFill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</a:rPr>
              <a:t>4.4, 4.7,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4.10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절의 예제</a:t>
            </a:r>
            <a:endParaRPr lang="el-GR" altLang="ko-KR" sz="1600" b="1" dirty="0">
              <a:solidFill>
                <a:srgbClr val="00B0F0"/>
              </a:solidFill>
            </a:endParaRPr>
          </a:p>
          <a:p>
            <a:endParaRPr lang="en-US" altLang="ko-KR" sz="1600" b="1" dirty="0" smtClean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l-GR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⑦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16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22.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Advanced-Control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Timers(TIM1/TIM8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김동기 발표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23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/>
                <a:ea typeface="굴림"/>
              </a:rPr>
              <a:t>∼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24.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General-Purpose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Timers(TIM2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/>
                <a:ea typeface="굴림"/>
              </a:rPr>
              <a:t>∼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TIM5/TIM9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/>
                <a:ea typeface="굴림"/>
              </a:rPr>
              <a:t>∼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TIM14)</a:t>
            </a:r>
            <a:endParaRPr lang="en-US" altLang="ko-KR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25.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Basic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Timers(TIM6/TIM7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Cortex-M0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4.11,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4.12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예제</a:t>
            </a:r>
            <a:endParaRPr lang="el-GR" altLang="ko-KR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l-GR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⑧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23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10:00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13:00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각 개인별로 </a:t>
            </a:r>
            <a:r>
              <a:rPr lang="ko-KR" altLang="en-US" sz="16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선택형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장기 과제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개인별 발표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)                    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자신이 만든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과제 소스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프로그램을 제공할 것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과제 수행 내용을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준비하여 발표할 것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l-GR" altLang="ko-KR" sz="1600" b="1" dirty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b="1" dirty="0" smtClean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l-GR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⑨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10:30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∼</a:t>
            </a:r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12:30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30.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Inter-Integrated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Circuit(I</a:t>
            </a:r>
            <a:r>
              <a:rPr lang="en-US" altLang="ko-KR" sz="1600" b="1" baseline="300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C) Interface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(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김형재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31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Universal Synchronous …(USART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(</a:t>
            </a:r>
            <a:r>
              <a:rPr lang="ko-KR" altLang="en-US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김경환 </a:t>
            </a:r>
            <a:r>
              <a:rPr lang="ko-KR" altLang="en-US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                   32. </a:t>
            </a:r>
            <a:r>
              <a:rPr lang="en-US" altLang="ko-KR" sz="16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Serial Peripheral </a:t>
            </a:r>
            <a:r>
              <a:rPr lang="en-US" altLang="ko-KR" sz="16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Interface/Inter-IC Sound(SPI/I2S)</a:t>
            </a:r>
            <a:endParaRPr lang="en-US" altLang="ko-KR" sz="16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※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Cortex-M0 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</a:t>
            </a:r>
            <a:r>
              <a:rPr lang="en-US" altLang="ko-KR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4.8, 4.15, 4.16, 4.17</a:t>
            </a:r>
            <a:r>
              <a:rPr lang="ko-KR" altLang="en-US" sz="16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</a:t>
            </a:r>
            <a:r>
              <a:rPr lang="ko-KR" altLang="en-US" sz="1600" b="1" dirty="0" smtClean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예제</a:t>
            </a:r>
            <a:endParaRPr lang="en-US" altLang="ko-KR" sz="1600" b="1" dirty="0" smtClean="0">
              <a:solidFill>
                <a:srgbClr val="00B0F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000" y="3456000"/>
            <a:ext cx="8820488" cy="864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6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1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C0504D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맑은 고딕"/>
                  <a:ea typeface="맑은 고딕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1.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맑은 고딕"/>
                <a:ea typeface="맑은 고딕"/>
              </a:rPr>
              <a:t>세미나 계획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836712"/>
            <a:ext cx="8856984" cy="513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prstClr val="black"/>
                </a:solidFill>
              </a:rPr>
              <a:t>                                  </a:t>
            </a:r>
            <a:r>
              <a:rPr lang="en-US" altLang="ko-KR" sz="2000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★ </a:t>
            </a:r>
            <a:r>
              <a:rPr lang="ko-KR" altLang="en-US" sz="2000" b="1" dirty="0" smtClean="0">
                <a:solidFill>
                  <a:srgbClr val="FF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세미나 주의 사항 ★</a:t>
            </a:r>
            <a:endParaRPr lang="en-US" altLang="ko-KR" sz="2000" b="1" dirty="0" smtClean="0">
              <a:solidFill>
                <a:srgbClr val="FF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(1) </a:t>
            </a:r>
            <a:r>
              <a:rPr lang="ko-KR" altLang="en-US" b="1" dirty="0" smtClean="0">
                <a:solidFill>
                  <a:srgbClr val="FF0000"/>
                </a:solidFill>
              </a:rPr>
              <a:t>지각이나 결석을 하지 않는다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ko-KR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prstClr val="black"/>
                </a:solidFill>
              </a:rPr>
              <a:t>(2) </a:t>
            </a:r>
            <a:r>
              <a:rPr lang="ko-KR" altLang="en-US" b="1" dirty="0" smtClean="0">
                <a:solidFill>
                  <a:prstClr val="black"/>
                </a:solidFill>
              </a:rPr>
              <a:t>반드시 자신에게 지정된 자리에 앉는다</a:t>
            </a:r>
            <a:r>
              <a:rPr lang="en-US" altLang="ko-KR" b="1" dirty="0" smtClean="0">
                <a:solidFill>
                  <a:prstClr val="black"/>
                </a:solidFill>
              </a:rPr>
              <a:t>. </a:t>
            </a:r>
            <a:r>
              <a:rPr lang="ko-KR" altLang="en-US" b="1" dirty="0" smtClean="0">
                <a:solidFill>
                  <a:prstClr val="black"/>
                </a:solidFill>
              </a:rPr>
              <a:t>가급적 개인별 노트북컴퓨터를 사용한다</a:t>
            </a:r>
            <a:r>
              <a:rPr lang="en-US" altLang="ko-KR" b="1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lnSpc>
                <a:spcPct val="90000"/>
              </a:lnSpc>
              <a:buFontTx/>
              <a:buAutoNum type="arabicParenBoth"/>
            </a:pPr>
            <a:endParaRPr lang="en-US" altLang="ko-KR" b="1" dirty="0" smtClean="0">
              <a:solidFill>
                <a:srgbClr val="00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021EEE"/>
                </a:solidFill>
              </a:rPr>
              <a:t>(3) </a:t>
            </a:r>
            <a:r>
              <a:rPr lang="ko-KR" altLang="en-US" b="1" dirty="0" smtClean="0">
                <a:solidFill>
                  <a:srgbClr val="021EEE"/>
                </a:solidFill>
              </a:rPr>
              <a:t>실습실을 청결하게 사용하며</a:t>
            </a:r>
            <a:r>
              <a:rPr lang="en-US" altLang="ko-KR" b="1" dirty="0" smtClean="0">
                <a:solidFill>
                  <a:srgbClr val="021EEE"/>
                </a:solidFill>
              </a:rPr>
              <a:t>, </a:t>
            </a:r>
            <a:r>
              <a:rPr lang="ko-KR" altLang="en-US" b="1" dirty="0" smtClean="0">
                <a:solidFill>
                  <a:srgbClr val="021EEE"/>
                </a:solidFill>
              </a:rPr>
              <a:t>실습이 끝나면 자신의 주변을 정리한다</a:t>
            </a:r>
            <a:r>
              <a:rPr lang="en-US" altLang="ko-KR" b="1" dirty="0" smtClean="0">
                <a:solidFill>
                  <a:srgbClr val="021EEE"/>
                </a:solidFill>
              </a:rPr>
              <a:t>.</a:t>
            </a:r>
            <a:endParaRPr lang="ko-KR" altLang="en-US" b="1" dirty="0" smtClean="0">
              <a:solidFill>
                <a:srgbClr val="021EEE"/>
              </a:solidFill>
            </a:endParaRPr>
          </a:p>
          <a:p>
            <a:pPr>
              <a:lnSpc>
                <a:spcPct val="90000"/>
              </a:lnSpc>
            </a:pPr>
            <a:endParaRPr lang="ko-KR" altLang="en-US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03CD42"/>
                </a:solidFill>
              </a:rPr>
              <a:t>(4) </a:t>
            </a:r>
            <a:r>
              <a:rPr lang="ko-KR" altLang="en-US" b="1" dirty="0" smtClean="0">
                <a:solidFill>
                  <a:srgbClr val="03CD42"/>
                </a:solidFill>
              </a:rPr>
              <a:t>실습이 끝나면 컴퓨터와 모니터의 전원을 확실하게 끄고 나간다</a:t>
            </a:r>
            <a:r>
              <a:rPr lang="en-US" altLang="ko-KR" b="1" dirty="0" smtClean="0">
                <a:solidFill>
                  <a:srgbClr val="03CD4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ko-KR" altLang="en-US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(5) </a:t>
            </a:r>
            <a:r>
              <a:rPr lang="ko-KR" altLang="en-US" b="1" dirty="0" smtClean="0">
                <a:solidFill>
                  <a:srgbClr val="FF0000"/>
                </a:solidFill>
              </a:rPr>
              <a:t>반드시 키트의 전원을 끈 상태에서 에뮬레이터 케이블을 연결하거나 뺀다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이를 지키지 않으면 키트나 에뮬레이터가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고장날</a:t>
            </a:r>
            <a:r>
              <a:rPr lang="ko-KR" altLang="en-US" b="1" dirty="0" smtClean="0">
                <a:solidFill>
                  <a:srgbClr val="FF0000"/>
                </a:solidFill>
              </a:rPr>
              <a:t> 수 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prstClr val="black"/>
                </a:solidFill>
              </a:rPr>
              <a:t>(6) </a:t>
            </a:r>
            <a:r>
              <a:rPr lang="ko-KR" altLang="en-US" b="1" dirty="0" smtClean="0">
                <a:solidFill>
                  <a:prstClr val="black"/>
                </a:solidFill>
              </a:rPr>
              <a:t>발표자는 자기가 맡은 부분을 잘 요약 정리하고</a:t>
            </a:r>
            <a:r>
              <a:rPr lang="en-US" altLang="ko-KR" b="1" dirty="0" smtClean="0">
                <a:solidFill>
                  <a:prstClr val="black"/>
                </a:solidFill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</a:rPr>
              <a:t>지정된 예제 프로그램을 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</a:rPr>
              <a:t>   </a:t>
            </a:r>
            <a:r>
              <a:rPr lang="ko-KR" altLang="en-US" b="1" dirty="0" smtClean="0">
                <a:solidFill>
                  <a:prstClr val="black"/>
                </a:solidFill>
              </a:rPr>
              <a:t>만들어 전체 메일로 제공한다</a:t>
            </a:r>
            <a:r>
              <a:rPr lang="en-US" altLang="ko-KR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021EEE"/>
                </a:solidFill>
              </a:rPr>
              <a:t>(7) </a:t>
            </a:r>
            <a:r>
              <a:rPr lang="ko-KR" altLang="en-US" b="1" dirty="0" smtClean="0">
                <a:solidFill>
                  <a:srgbClr val="021EEE"/>
                </a:solidFill>
              </a:rPr>
              <a:t>키트에 문제가 발생한 사람은 좀더 일찍 나와서 점검을 받으면 된다</a:t>
            </a:r>
            <a:r>
              <a:rPr lang="en-US" altLang="ko-KR" b="1" dirty="0" smtClean="0">
                <a:solidFill>
                  <a:srgbClr val="021EEE"/>
                </a:solidFill>
              </a:rPr>
              <a:t>.</a:t>
            </a:r>
            <a:r>
              <a:rPr lang="ko-KR" altLang="en-US" b="1" dirty="0" smtClean="0">
                <a:solidFill>
                  <a:srgbClr val="021EEE"/>
                </a:solidFill>
              </a:rPr>
              <a:t> </a:t>
            </a:r>
            <a:endParaRPr lang="en-US" altLang="ko-KR" b="1" dirty="0" smtClean="0">
              <a:solidFill>
                <a:srgbClr val="021EEE"/>
              </a:solidFill>
            </a:endParaRPr>
          </a:p>
          <a:p>
            <a:pPr>
              <a:lnSpc>
                <a:spcPct val="90000"/>
              </a:lnSpc>
            </a:pPr>
            <a:endParaRPr lang="en-US" altLang="ko-KR" b="1" dirty="0">
              <a:solidFill>
                <a:srgbClr val="021EEE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(8) </a:t>
            </a:r>
            <a:r>
              <a:rPr lang="ko-KR" altLang="en-US" b="1" dirty="0" smtClean="0">
                <a:solidFill>
                  <a:srgbClr val="FF0000"/>
                </a:solidFill>
              </a:rPr>
              <a:t>개인별로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선택형</a:t>
            </a:r>
            <a:r>
              <a:rPr lang="ko-KR" altLang="en-US" b="1" dirty="0" smtClean="0">
                <a:solidFill>
                  <a:srgbClr val="FF0000"/>
                </a:solidFill>
              </a:rPr>
              <a:t> 장기과제를 반드시 수행한다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ko-KR" altLang="en-US" b="1" dirty="0" smtClean="0">
                <a:solidFill>
                  <a:srgbClr val="FF0000"/>
                </a:solidFill>
              </a:rPr>
              <a:t>수행하지 않은 사람은 망신스러울 것이며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우수 과제 </a:t>
            </a:r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</a:rPr>
              <a:t>명을 선정하여 시상한다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7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5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864000"/>
            <a:ext cx="8856984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AutoNum type="arabicParenBoth"/>
            </a:pPr>
            <a:r>
              <a:rPr lang="en-US" altLang="ko-KR" sz="1600" b="1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ARM </a:t>
            </a:r>
            <a:r>
              <a:rPr lang="ko-KR" altLang="en-US" sz="1600" b="1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마이크로프로세서의 역사 및 </a:t>
            </a:r>
            <a:r>
              <a:rPr lang="ko-KR" altLang="en-US" sz="1600" b="1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제품군</a:t>
            </a:r>
            <a:r>
              <a:rPr lang="ko-KR" altLang="en-US" sz="1600" b="1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모델</a:t>
            </a:r>
            <a:endParaRPr lang="en-US" altLang="ko-KR" sz="1600" b="1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lvl="0"/>
            <a:endParaRPr lang="en-US" altLang="ko-KR" sz="1600" b="1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600" b="1" dirty="0" smtClean="0"/>
              <a:t>- 1985</a:t>
            </a:r>
            <a:r>
              <a:rPr lang="ko-KR" altLang="en-US" sz="1600" b="1" dirty="0" smtClean="0"/>
              <a:t>년 영국의 </a:t>
            </a:r>
            <a:r>
              <a:rPr lang="en-US" altLang="ko-KR" sz="1600" b="1" dirty="0" smtClean="0"/>
              <a:t>Acorn Computers</a:t>
            </a:r>
            <a:r>
              <a:rPr lang="ko-KR" altLang="en-US" sz="1600" b="1" dirty="0" smtClean="0"/>
              <a:t>사에서 최초의 </a:t>
            </a:r>
            <a:r>
              <a:rPr lang="en-US" altLang="ko-KR" sz="1600" b="1" dirty="0" smtClean="0"/>
              <a:t>RISC </a:t>
            </a:r>
            <a:r>
              <a:rPr lang="ko-KR" altLang="en-US" sz="1600" b="1" dirty="0" smtClean="0"/>
              <a:t>마이크로프로세서 </a:t>
            </a:r>
            <a:r>
              <a:rPr lang="en-US" altLang="ko-KR" sz="1600" b="1" dirty="0" smtClean="0"/>
              <a:t>ARM v1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>   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ARM(Acorn RISC Machine)</a:t>
            </a:r>
            <a:r>
              <a:rPr lang="en-US" altLang="ko-KR" sz="1600" b="1" dirty="0" smtClean="0"/>
              <a:t>. </a:t>
            </a:r>
            <a:r>
              <a:rPr lang="en-US" altLang="ko-KR" sz="1200" b="1" dirty="0" smtClean="0"/>
              <a:t>26</a:t>
            </a:r>
            <a:r>
              <a:rPr lang="ko-KR" altLang="en-US" sz="1200" b="1" dirty="0" smtClean="0"/>
              <a:t>비트 어드레스</a:t>
            </a:r>
            <a:r>
              <a:rPr lang="en-US" altLang="ko-KR" sz="1200" b="1" dirty="0" smtClean="0"/>
              <a:t>, 32</a:t>
            </a:r>
            <a:r>
              <a:rPr lang="ko-KR" altLang="en-US" sz="1200" b="1" dirty="0" smtClean="0"/>
              <a:t>비트 데이터</a:t>
            </a:r>
            <a:r>
              <a:rPr lang="en-US" altLang="ko-KR" sz="1200" b="1" dirty="0" smtClean="0"/>
              <a:t>, 3</a:t>
            </a:r>
            <a:r>
              <a:rPr lang="ko-KR" altLang="en-US" sz="1200" b="1" dirty="0" smtClean="0"/>
              <a:t>단계 파이프라인 처리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  <a:p>
            <a:r>
              <a:rPr lang="en-US" altLang="ko-KR" sz="1600" b="1" dirty="0" smtClean="0"/>
              <a:t>- 1987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 v2 </a:t>
            </a:r>
            <a:r>
              <a:rPr lang="ko-KR" altLang="en-US" sz="1600" b="1" dirty="0" smtClean="0"/>
              <a:t>개발</a:t>
            </a:r>
            <a:r>
              <a:rPr lang="en-US" altLang="ko-KR" sz="1600" b="1" dirty="0" smtClean="0"/>
              <a:t>.           </a:t>
            </a:r>
            <a:r>
              <a:rPr lang="en-US" altLang="ko-KR" sz="1200" b="1" dirty="0" smtClean="0"/>
              <a:t>32</a:t>
            </a:r>
            <a:r>
              <a:rPr lang="ko-KR" altLang="en-US" sz="1200" b="1" dirty="0" smtClean="0"/>
              <a:t>비트 </a:t>
            </a:r>
            <a:r>
              <a:rPr lang="ko-KR" altLang="en-US" sz="1200" b="1" dirty="0" err="1" smtClean="0"/>
              <a:t>곱셈기</a:t>
            </a:r>
            <a:r>
              <a:rPr lang="ko-KR" altLang="en-US" sz="1200" b="1" dirty="0" smtClean="0"/>
              <a:t> 및 캐시 메모리 내장</a:t>
            </a:r>
            <a:r>
              <a:rPr lang="en-US" altLang="ko-KR" sz="1200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r>
              <a:rPr lang="en-US" altLang="ko-KR" sz="1600" b="1" dirty="0" smtClean="0"/>
              <a:t>- 1990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</a:t>
            </a:r>
            <a:r>
              <a:rPr lang="ko-KR" altLang="en-US" sz="1600" b="1" dirty="0" smtClean="0"/>
              <a:t>사 설립</a:t>
            </a:r>
            <a:r>
              <a:rPr lang="en-US" altLang="ko-KR" sz="1600" b="1" dirty="0" smtClean="0"/>
              <a:t>.(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Acorn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사의 기술 </a:t>
            </a:r>
            <a:r>
              <a:rPr lang="en-US" altLang="ko-KR" sz="1600" b="1" dirty="0" smtClean="0"/>
              <a:t>+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Apple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 및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VLSI Technology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사의 자본</a:t>
            </a:r>
            <a:r>
              <a:rPr lang="ko-KR" altLang="en-US" sz="1600" b="1" dirty="0" smtClean="0"/>
              <a:t>으로 합작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 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ARM(Advanced RISC Machines)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- 1992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 v3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,    </a:t>
            </a:r>
            <a:r>
              <a:rPr lang="en-US" altLang="ko-KR" sz="1200" b="1" dirty="0" smtClean="0"/>
              <a:t>ARM6 </a:t>
            </a:r>
            <a:r>
              <a:rPr lang="ko-KR" altLang="en-US" sz="1200" b="1" dirty="0" smtClean="0"/>
              <a:t>모델로</a:t>
            </a:r>
            <a:r>
              <a:rPr lang="en-US" altLang="ko-KR" sz="1200" b="1" dirty="0" smtClean="0"/>
              <a:t> Apple</a:t>
            </a:r>
            <a:r>
              <a:rPr lang="ko-KR" altLang="en-US" sz="1200" b="1" dirty="0" smtClean="0"/>
              <a:t>사의 </a:t>
            </a:r>
            <a:r>
              <a:rPr lang="en-US" altLang="ko-KR" sz="1200" b="1" dirty="0" smtClean="0"/>
              <a:t>PDA</a:t>
            </a:r>
            <a:r>
              <a:rPr lang="ko-KR" altLang="en-US" sz="1200" b="1" dirty="0" smtClean="0"/>
              <a:t>에 적용</a:t>
            </a:r>
            <a:r>
              <a:rPr lang="en-US" altLang="ko-KR" sz="1200" b="1" dirty="0" smtClean="0"/>
              <a:t>.</a:t>
            </a:r>
          </a:p>
          <a:p>
            <a:endParaRPr lang="en-US" altLang="ko-KR" sz="1600" b="1" dirty="0" smtClean="0"/>
          </a:p>
          <a:p>
            <a:r>
              <a:rPr lang="en-US" altLang="ko-KR" sz="1600" b="1" dirty="0" smtClean="0"/>
              <a:t>- 1996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 v4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.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16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비트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Thumb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명령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현재와 같은 기본구조 완성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>                                   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ARM7TDMI</a:t>
            </a:r>
            <a:r>
              <a:rPr lang="en-US" altLang="ko-KR" sz="1600" b="1" dirty="0" smtClean="0"/>
              <a:t>, ARM8,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ARM9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인텔의 </a:t>
            </a:r>
            <a:r>
              <a:rPr lang="en-US" altLang="ko-KR" sz="1600" b="1" dirty="0" smtClean="0"/>
              <a:t>Strong ARM </a:t>
            </a:r>
            <a:r>
              <a:rPr lang="ko-KR" altLang="en-US" sz="1600" b="1" dirty="0" smtClean="0"/>
              <a:t>모델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>- 1999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 v5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. ARM10 </a:t>
            </a:r>
            <a:r>
              <a:rPr lang="ko-KR" altLang="en-US" sz="1600" b="1" dirty="0" smtClean="0"/>
              <a:t>및 </a:t>
            </a:r>
            <a:r>
              <a:rPr lang="en-US" altLang="ko-KR" sz="1600" b="1" dirty="0" err="1" smtClean="0"/>
              <a:t>Xscale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모델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>- 2001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ARM v6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ARM11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및 </a:t>
            </a:r>
            <a:r>
              <a:rPr lang="en-US" altLang="ko-KR" sz="1600" b="1" dirty="0" smtClean="0"/>
              <a:t>MP Core </a:t>
            </a:r>
            <a:r>
              <a:rPr lang="ko-KR" altLang="en-US" sz="1600" b="1" dirty="0" smtClean="0"/>
              <a:t>모델</a:t>
            </a:r>
            <a:r>
              <a:rPr lang="en-US" altLang="ko-KR" sz="1600" b="1" dirty="0"/>
              <a:t>. </a:t>
            </a:r>
            <a:r>
              <a:rPr lang="en-US" altLang="ko-KR" sz="1600" b="1" dirty="0">
                <a:solidFill>
                  <a:schemeClr val="accent2"/>
                </a:solidFill>
              </a:rPr>
              <a:t>16</a:t>
            </a:r>
            <a:r>
              <a:rPr lang="ko-KR" altLang="en-US" sz="1600" b="1" dirty="0">
                <a:solidFill>
                  <a:schemeClr val="accent2"/>
                </a:solidFill>
              </a:rPr>
              <a:t>비트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Thumb-2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명령</a:t>
            </a:r>
            <a:r>
              <a:rPr lang="en-US" altLang="ko-KR" sz="1600" b="1" dirty="0" smtClean="0"/>
              <a:t>.</a:t>
            </a:r>
          </a:p>
          <a:p>
            <a:endParaRPr lang="en-US" altLang="ko-KR" sz="1600" dirty="0" smtClean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600" b="1" dirty="0" smtClean="0"/>
              <a:t>-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2004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ARM v7 </a:t>
            </a:r>
            <a:r>
              <a:rPr lang="ko-KR" altLang="en-US" sz="1600" b="1" dirty="0" smtClean="0"/>
              <a:t>코어 개발</a:t>
            </a:r>
            <a:r>
              <a:rPr lang="en-US" altLang="ko-KR" sz="1600" b="1" dirty="0" smtClean="0"/>
              <a:t>.  </a:t>
            </a:r>
            <a:r>
              <a:rPr lang="en-US" altLang="ko-KR" sz="1600" b="1" dirty="0" smtClean="0">
                <a:latin typeface="바탕"/>
                <a:ea typeface="바탕"/>
              </a:rPr>
              <a:t>①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모바일용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고성능 제품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MCU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용 다기능 제품</a:t>
            </a:r>
            <a:r>
              <a:rPr lang="ko-KR" altLang="en-US" sz="1600" b="1" dirty="0" smtClean="0"/>
              <a:t>을 분리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>                                         </a:t>
            </a:r>
            <a:r>
              <a:rPr lang="en-US" altLang="ko-KR" sz="1600" b="1" dirty="0" smtClean="0">
                <a:latin typeface="바탕"/>
                <a:ea typeface="바탕"/>
              </a:rPr>
              <a:t>②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</a:t>
            </a:r>
            <a:r>
              <a:rPr lang="ko-KR" altLang="en-US" sz="1600" b="1" dirty="0" smtClean="0"/>
              <a:t>라는 단일 브랜드로 통합</a:t>
            </a:r>
            <a:r>
              <a:rPr lang="en-US" altLang="ko-KR" sz="1600" b="1" dirty="0" smtClean="0"/>
              <a:t>.</a:t>
            </a:r>
          </a:p>
          <a:p>
            <a:endParaRPr lang="en-US" altLang="ko-KR" sz="1600" b="1" dirty="0"/>
          </a:p>
          <a:p>
            <a:pPr lvl="0"/>
            <a:r>
              <a:rPr lang="en-US" altLang="ko-KR" sz="1600" b="1" dirty="0" smtClean="0"/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Cortex-A </a:t>
            </a:r>
            <a:r>
              <a:rPr lang="ko-KR" altLang="en-US" sz="1600" b="1" dirty="0" smtClean="0"/>
              <a:t>시리즈</a:t>
            </a:r>
            <a:r>
              <a:rPr lang="en-US" altLang="ko-KR" sz="1600" b="1" dirty="0" smtClean="0"/>
              <a:t> : </a:t>
            </a:r>
            <a:r>
              <a:rPr lang="ko-KR" altLang="en-US" sz="1600" b="1" dirty="0" err="1" smtClean="0">
                <a:solidFill>
                  <a:srgbClr val="00B0F0"/>
                </a:solidFill>
              </a:rPr>
              <a:t>모바일용</a:t>
            </a:r>
            <a:endParaRPr lang="en-US" altLang="ko-KR" sz="1600" b="1" dirty="0" smtClean="0">
              <a:solidFill>
                <a:srgbClr val="00B0F0"/>
              </a:solidFill>
            </a:endParaRPr>
          </a:p>
          <a:p>
            <a:pPr lvl="0"/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시리즈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</a:rPr>
              <a:t>MCU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용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4000" y="4608000"/>
            <a:ext cx="8820488" cy="1296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4000" y="3384000"/>
            <a:ext cx="8820488" cy="1044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4000" y="1404000"/>
            <a:ext cx="8820488" cy="1872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8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5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8291" y="864565"/>
            <a:ext cx="8856984" cy="532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8000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(2) ARM </a:t>
            </a:r>
            <a:r>
              <a:rPr lang="ko-KR" altLang="en-US" sz="1600" b="1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마이크로프로세서의 주요 특징</a:t>
            </a:r>
            <a:endParaRPr lang="en-US" altLang="ko-KR" sz="1600" b="1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①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소비전력이 적다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 </a:t>
            </a:r>
            <a:r>
              <a:rPr lang="en-US" altLang="ko-KR" sz="1300" b="1" dirty="0" smtClean="0">
                <a:solidFill>
                  <a:srgbClr val="000000"/>
                </a:solidFill>
                <a:latin typeface="바탕"/>
                <a:ea typeface="바탕"/>
              </a:rPr>
              <a:t>⇒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배터리를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전원으로 사용하는 휴대용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모바일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(mobile)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기기에 적합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  <a:endParaRPr lang="en-US" altLang="ko-KR" sz="1300" b="1" dirty="0">
              <a:solidFill>
                <a:srgbClr val="000000"/>
              </a:solidFill>
              <a:latin typeface="한양신명조"/>
            </a:endParaRPr>
          </a:p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② </a:t>
            </a:r>
            <a:r>
              <a:rPr lang="ko-KR" altLang="en-US" sz="1300" b="1" dirty="0" err="1" smtClean="0">
                <a:solidFill>
                  <a:srgbClr val="FF0000"/>
                </a:solidFill>
                <a:latin typeface="한양신명조"/>
              </a:rPr>
              <a:t>칩면적이</a:t>
            </a: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 작다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소형화에 유리하고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 발열이 적으며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제조원가가 싸다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③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고성능 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32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비트 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RISC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프로세서이다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.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(ARM7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제품군부터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)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④ </a:t>
            </a: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많은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범용 레지스터와 효율적인 명령 세트를 가지고 있다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마이크로프로세서는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32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비트의 고정 길이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명령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16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비트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Thumb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명령은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32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비트의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명령보다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30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%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메모리를 절약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실행 속도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40%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저하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Cortex-M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계열에서는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Thumb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명령을 더욱 개선한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Thumb-2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명령을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사용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  <a:endParaRPr lang="en-US" altLang="ko-KR" sz="1300" b="1" dirty="0">
              <a:solidFill>
                <a:srgbClr val="000000"/>
              </a:solidFill>
              <a:latin typeface="한양신명조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⑤ </a:t>
            </a: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명령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세트를 확장하기가 매우 용이한 구조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(ISA ; Instruction Set Architecture)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로 되어 있다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보조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프로세서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(coprocessor)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를 이용한 명령 세트 확장이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용이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⑥ </a:t>
            </a:r>
            <a:r>
              <a:rPr lang="ko-KR" altLang="en-US" sz="1300" b="1" dirty="0" err="1" smtClean="0">
                <a:solidFill>
                  <a:srgbClr val="FF0000"/>
                </a:solidFill>
                <a:latin typeface="한양신명조"/>
              </a:rPr>
              <a:t>리틀</a:t>
            </a: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 </a:t>
            </a:r>
            <a:r>
              <a:rPr lang="ko-KR" altLang="en-US" sz="1300" b="1" dirty="0" err="1">
                <a:solidFill>
                  <a:srgbClr val="FF0000"/>
                </a:solidFill>
                <a:latin typeface="한양신명조"/>
              </a:rPr>
              <a:t>엔디안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(little endian)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방식과 </a:t>
            </a:r>
            <a:r>
              <a:rPr lang="ko-KR" altLang="en-US" sz="1300" b="1" dirty="0" err="1">
                <a:solidFill>
                  <a:srgbClr val="FF0000"/>
                </a:solidFill>
                <a:latin typeface="한양신명조"/>
              </a:rPr>
              <a:t>빅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 </a:t>
            </a:r>
            <a:r>
              <a:rPr lang="ko-KR" altLang="en-US" sz="1300" b="1" dirty="0" err="1">
                <a:solidFill>
                  <a:srgbClr val="FF0000"/>
                </a:solidFill>
                <a:latin typeface="한양신명조"/>
              </a:rPr>
              <a:t>엔디안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(big endian) </a:t>
            </a:r>
            <a:r>
              <a:rPr lang="ko-KR" altLang="en-US" sz="1300" b="1" dirty="0" smtClean="0">
                <a:solidFill>
                  <a:srgbClr val="FF0000"/>
                </a:solidFill>
                <a:latin typeface="한양신명조"/>
              </a:rPr>
              <a:t>방식을 모두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지원한다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</a:t>
            </a:r>
          </a:p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</a:t>
            </a:r>
            <a:r>
              <a:rPr lang="en-US" altLang="ko-KR" sz="1300" b="1" dirty="0" smtClean="0">
                <a:solidFill>
                  <a:srgbClr val="00B0F0"/>
                </a:solidFill>
                <a:latin typeface="한양신명조"/>
              </a:rPr>
              <a:t>Cortex-M </a:t>
            </a:r>
            <a:r>
              <a:rPr lang="ko-KR" altLang="en-US" sz="1300" b="1" dirty="0" smtClean="0">
                <a:solidFill>
                  <a:srgbClr val="00B0F0"/>
                </a:solidFill>
                <a:latin typeface="한양신명조"/>
              </a:rPr>
              <a:t>계열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에서는 </a:t>
            </a:r>
            <a:r>
              <a:rPr lang="ko-KR" altLang="en-US" sz="1300" b="1" dirty="0" err="1" smtClean="0">
                <a:solidFill>
                  <a:srgbClr val="00B0F0"/>
                </a:solidFill>
                <a:latin typeface="한양신명조"/>
              </a:rPr>
              <a:t>리틀</a:t>
            </a:r>
            <a:r>
              <a:rPr lang="ko-KR" altLang="en-US" sz="1300" b="1" dirty="0" smtClean="0">
                <a:solidFill>
                  <a:srgbClr val="00B0F0"/>
                </a:solidFill>
                <a:latin typeface="한양신명조"/>
              </a:rPr>
              <a:t> </a:t>
            </a:r>
            <a:r>
              <a:rPr lang="ko-KR" altLang="en-US" sz="1300" b="1" dirty="0" err="1" smtClean="0">
                <a:solidFill>
                  <a:srgbClr val="00B0F0"/>
                </a:solidFill>
                <a:latin typeface="한양신명조"/>
              </a:rPr>
              <a:t>엔디안</a:t>
            </a:r>
            <a:r>
              <a:rPr lang="ko-KR" altLang="en-US" sz="1300" b="1" dirty="0" smtClean="0">
                <a:solidFill>
                  <a:srgbClr val="00B0F0"/>
                </a:solidFill>
                <a:latin typeface="한양신명조"/>
              </a:rPr>
              <a:t>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방식으로 고정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  <a:endParaRPr lang="en-US" altLang="ko-KR" sz="1300" b="1" dirty="0">
              <a:solidFill>
                <a:srgbClr val="000000"/>
              </a:solidFill>
              <a:latin typeface="한양신명조"/>
            </a:endParaRP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⑦ 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ARM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사는 반도체 제조회사가 아니며 </a:t>
            </a:r>
            <a:r>
              <a:rPr lang="en-US" altLang="ko-KR" sz="1300" b="1" dirty="0">
                <a:solidFill>
                  <a:srgbClr val="FF0000"/>
                </a:solidFill>
                <a:latin typeface="한양신명조"/>
              </a:rPr>
              <a:t>ARM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마이크로프로세서 제품을 직접 만들지 않는다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코어를 </a:t>
            </a:r>
            <a:r>
              <a:rPr lang="en-US" altLang="ko-KR" sz="1300" b="1" dirty="0">
                <a:solidFill>
                  <a:srgbClr val="00B0F0"/>
                </a:solidFill>
                <a:latin typeface="한양신명조"/>
              </a:rPr>
              <a:t>IP(Intellectual Property) </a:t>
            </a:r>
            <a:r>
              <a:rPr lang="ko-KR" altLang="en-US" sz="1300" b="1" dirty="0" err="1">
                <a:solidFill>
                  <a:srgbClr val="00B0F0"/>
                </a:solidFill>
                <a:latin typeface="한양신명조"/>
              </a:rPr>
              <a:t>라이센스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로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제공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라이센스를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 계약한 반도체 회사는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여기에 자사가 설계한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I/O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회로를 추가하여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제품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모델을 생산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판매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하드웨어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개발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툴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에뮬레이터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)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이나 소프트웨어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개발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툴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(C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컴파일러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)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은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사에서 직접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제공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 smtClean="0">
                <a:solidFill>
                  <a:srgbClr val="FF0000"/>
                </a:solidFill>
                <a:latin typeface="바탕"/>
                <a:ea typeface="바탕"/>
              </a:rPr>
              <a:t>⑧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 </a:t>
            </a:r>
            <a:r>
              <a:rPr lang="ko-KR" altLang="en-US" sz="1300" b="1" dirty="0">
                <a:solidFill>
                  <a:srgbClr val="FF0000"/>
                </a:solidFill>
                <a:latin typeface="한양신명조"/>
              </a:rPr>
              <a:t>가격이 싸다</a:t>
            </a:r>
            <a:r>
              <a:rPr lang="en-US" altLang="ko-KR" sz="1300" b="1" dirty="0" smtClean="0">
                <a:solidFill>
                  <a:srgbClr val="FF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ARM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사의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코어를 많은 반도체 회사에서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라이센스로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 받아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사용하므로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개발 비용이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적게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들어 제품의 가격이 싸다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현재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은 전세계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32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비트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임베디드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RISC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시장의 약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75%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이상을 장악하고 있는 것으로 알려져 있는데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,</a:t>
            </a:r>
          </a:p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   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현재까지 약 </a:t>
            </a:r>
            <a:r>
              <a:rPr lang="en-US" altLang="ko-KR" sz="1300" b="1" dirty="0">
                <a:solidFill>
                  <a:srgbClr val="00B0F0"/>
                </a:solidFill>
                <a:latin typeface="한양신명조"/>
              </a:rPr>
              <a:t>100</a:t>
            </a:r>
            <a:r>
              <a:rPr lang="ko-KR" altLang="en-US" sz="1300" b="1" dirty="0" err="1">
                <a:solidFill>
                  <a:srgbClr val="00B0F0"/>
                </a:solidFill>
                <a:latin typeface="한양신명조"/>
              </a:rPr>
              <a:t>여개</a:t>
            </a:r>
            <a:r>
              <a:rPr lang="ko-KR" altLang="en-US" sz="1300" b="1" dirty="0">
                <a:solidFill>
                  <a:srgbClr val="00B0F0"/>
                </a:solidFill>
                <a:latin typeface="한양신명조"/>
              </a:rPr>
              <a:t> 이상의 반도체 회사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가 </a:t>
            </a:r>
            <a:r>
              <a:rPr lang="en-US" altLang="ko-KR" sz="1300" b="1" dirty="0">
                <a:solidFill>
                  <a:srgbClr val="000000"/>
                </a:solidFill>
                <a:latin typeface="한양신명조"/>
              </a:rPr>
              <a:t>ARM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사와 </a:t>
            </a:r>
            <a:r>
              <a:rPr lang="ko-KR" altLang="en-US" sz="1300" b="1" dirty="0" err="1">
                <a:solidFill>
                  <a:srgbClr val="000000"/>
                </a:solidFill>
                <a:latin typeface="한양신명조"/>
              </a:rPr>
              <a:t>라이센스</a:t>
            </a:r>
            <a:r>
              <a:rPr lang="ko-KR" altLang="en-US" sz="1300" b="1" dirty="0">
                <a:solidFill>
                  <a:srgbClr val="000000"/>
                </a:solidFill>
                <a:latin typeface="한양신명조"/>
              </a:rPr>
              <a:t> 관계를 맺고 </a:t>
            </a:r>
            <a:r>
              <a:rPr lang="ko-KR" altLang="en-US" sz="1300" b="1" dirty="0" smtClean="0">
                <a:solidFill>
                  <a:srgbClr val="000000"/>
                </a:solidFill>
                <a:latin typeface="한양신명조"/>
              </a:rPr>
              <a:t>있다</a:t>
            </a:r>
            <a:r>
              <a:rPr lang="en-US" altLang="ko-KR" sz="1300" b="1" dirty="0" smtClean="0">
                <a:solidFill>
                  <a:srgbClr val="000000"/>
                </a:solidFill>
                <a:latin typeface="한양신명조"/>
              </a:rPr>
              <a:t>.</a:t>
            </a:r>
            <a:r>
              <a:rPr lang="en-US" altLang="ko-KR" sz="1300" b="1" dirty="0" smtClean="0">
                <a:solidFill>
                  <a:srgbClr val="00B0F0"/>
                </a:solidFill>
                <a:latin typeface="한양신명조"/>
              </a:rPr>
              <a:t>(※ </a:t>
            </a:r>
            <a:r>
              <a:rPr lang="ko-KR" altLang="en-US" sz="1300" b="1" dirty="0" smtClean="0">
                <a:solidFill>
                  <a:srgbClr val="00B0F0"/>
                </a:solidFill>
                <a:latin typeface="한양신명조"/>
              </a:rPr>
              <a:t>삼성전자는 </a:t>
            </a:r>
            <a:r>
              <a:rPr lang="en-US" altLang="ko-KR" sz="1300" b="1" dirty="0" smtClean="0">
                <a:solidFill>
                  <a:srgbClr val="00B0F0"/>
                </a:solidFill>
                <a:latin typeface="한양신명조"/>
              </a:rPr>
              <a:t>1994</a:t>
            </a:r>
            <a:r>
              <a:rPr lang="ko-KR" altLang="en-US" sz="1300" b="1" dirty="0" smtClean="0">
                <a:solidFill>
                  <a:srgbClr val="00B0F0"/>
                </a:solidFill>
                <a:latin typeface="한양신명조"/>
              </a:rPr>
              <a:t>년부터</a:t>
            </a:r>
            <a:r>
              <a:rPr lang="en-US" altLang="ko-KR" sz="1300" b="1" dirty="0" smtClean="0">
                <a:solidFill>
                  <a:srgbClr val="00B0F0"/>
                </a:solidFill>
                <a:latin typeface="한양신명조"/>
              </a:rPr>
              <a:t>)</a:t>
            </a:r>
            <a:endParaRPr lang="en-US" altLang="ko-KR" sz="1300" b="1" dirty="0" smtClean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000" y="1224000"/>
            <a:ext cx="8820488" cy="756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8000" y="5076000"/>
            <a:ext cx="8820488" cy="1044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20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6228000"/>
            <a:ext cx="9144000" cy="36000"/>
          </a:xfrm>
          <a:prstGeom prst="rect">
            <a:avLst/>
          </a:prstGeom>
          <a:solidFill>
            <a:schemeClr val="accent1">
              <a:tint val="66000"/>
              <a:satMod val="1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12"/>
          </p:nvPr>
        </p:nvSpPr>
        <p:spPr>
          <a:xfrm>
            <a:off x="7740000" y="6336000"/>
            <a:ext cx="981472" cy="432048"/>
          </a:xfrm>
        </p:spPr>
        <p:txBody>
          <a:bodyPr/>
          <a:lstStyle/>
          <a:p>
            <a:pPr>
              <a:defRPr/>
            </a:pPr>
            <a:fld id="{DDFF22D8-D75F-4D68-8582-9F29887AEC12}" type="slidenum">
              <a:rPr lang="ko-KR" altLang="en-US" sz="2000" b="1" smtClean="0">
                <a:solidFill>
                  <a:srgbClr val="021EEE"/>
                </a:solidFill>
              </a:rPr>
              <a:pPr>
                <a:defRPr/>
              </a:pPr>
              <a:t>9</a:t>
            </a:fld>
            <a:endParaRPr lang="ko-KR" altLang="en-US" sz="2000" b="1" dirty="0">
              <a:solidFill>
                <a:srgbClr val="021EEE"/>
              </a:solidFill>
            </a:endParaRPr>
          </a:p>
        </p:txBody>
      </p:sp>
      <p:pic>
        <p:nvPicPr>
          <p:cNvPr id="13" name="그림 12" descr="Fig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6300000"/>
            <a:ext cx="1641599" cy="540000"/>
          </a:xfrm>
          <a:prstGeom prst="rect">
            <a:avLst/>
          </a:prstGeom>
        </p:spPr>
      </p:pic>
      <p:grpSp>
        <p:nvGrpSpPr>
          <p:cNvPr id="15" name="그룹 57"/>
          <p:cNvGrpSpPr/>
          <p:nvPr/>
        </p:nvGrpSpPr>
        <p:grpSpPr>
          <a:xfrm>
            <a:off x="2880000" y="6336001"/>
            <a:ext cx="3858071" cy="432000"/>
            <a:chOff x="2626396" y="6341181"/>
            <a:chExt cx="3858071" cy="428628"/>
          </a:xfrm>
        </p:grpSpPr>
        <p:pic>
          <p:nvPicPr>
            <p:cNvPr id="16" name="그림 15" descr="무제-4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6" y="6341181"/>
              <a:ext cx="428628" cy="42862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86395" y="6376899"/>
              <a:ext cx="3498072" cy="36644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 smtClean="0">
                  <a:ln w="9525" cmpd="sng">
                    <a:solidFill>
                      <a:srgbClr val="00B050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공주대학교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 </a:t>
              </a:r>
              <a:r>
                <a:rPr kumimoji="0" lang="ko-KR" altLang="en-US" b="1" dirty="0" smtClean="0">
                  <a:ln w="9525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accent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+mn-lt"/>
                  <a:ea typeface="+mn-ea"/>
                </a:rPr>
                <a:t>전력전자응용연구실</a:t>
              </a:r>
              <a:endParaRPr kumimoji="0" lang="en-US" altLang="ko-KR" b="1" dirty="0">
                <a:ln w="952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40000" y="72000"/>
            <a:ext cx="806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2. ARM </a:t>
            </a:r>
            <a:r>
              <a:rPr kumimoji="0"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</a:rPr>
              <a:t>마이크로프로세서의 개요</a:t>
            </a:r>
            <a:endParaRPr kumimoji="0" lang="en-US" altLang="ko-KR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4000" y="2232000"/>
            <a:ext cx="8820488" cy="172800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8000" y="4572000"/>
            <a:ext cx="8820488" cy="1188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836712"/>
            <a:ext cx="8856984" cy="494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>
              <a:lnSpc>
                <a:spcPct val="14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(3) ARM </a:t>
            </a:r>
            <a:r>
              <a:rPr lang="ko-KR" altLang="en-US" sz="1600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마이크로컨트롤러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시대의 개막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고성능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범용 마이크로프로세서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(ARM)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마이크로컨트롤러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(Cortex-M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계열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분리 진화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플래시 메모리 내장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많은 주변장치 내장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으로 사용자의 편의성 증대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라는 통합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브랜드명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사용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2004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ARM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v7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 개발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Cortex-M3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모델 발표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   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※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MCU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시장에 본격 진입</a:t>
            </a:r>
            <a:endParaRPr lang="en-US" altLang="ko-KR" sz="1600" b="1" dirty="0" smtClean="0">
              <a:solidFill>
                <a:srgbClr val="00B0F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- 2007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년 </a:t>
            </a:r>
            <a:r>
              <a:rPr lang="en-US" altLang="ko-KR" sz="1600" b="1" dirty="0">
                <a:solidFill>
                  <a:prstClr val="black"/>
                </a:solidFill>
              </a:rPr>
              <a:t>ARM v6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 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Cortex-M1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모델 발표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2009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ARM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v6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Cortex-M0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모델 발표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 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 ※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8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비트 시장의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8051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이나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AVR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과 경쟁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ARM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v7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Cortex-M4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및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Cortex-M4F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모델 발표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 ※ </a:t>
            </a:r>
            <a:r>
              <a:rPr lang="en-US" altLang="ko-KR" sz="1600" b="1" dirty="0">
                <a:solidFill>
                  <a:srgbClr val="00B0F0"/>
                </a:solidFill>
              </a:rPr>
              <a:t>DSP </a:t>
            </a:r>
            <a:r>
              <a:rPr lang="ko-KR" altLang="en-US" sz="1600" b="1" dirty="0">
                <a:solidFill>
                  <a:srgbClr val="00B0F0"/>
                </a:solidFill>
              </a:rPr>
              <a:t>기능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0">
              <a:lnSpc>
                <a:spcPct val="110000"/>
              </a:lnSpc>
            </a:pPr>
            <a:r>
              <a:rPr lang="en-US" altLang="ko-KR" sz="1600" b="1" dirty="0"/>
              <a:t>- </a:t>
            </a:r>
            <a:r>
              <a:rPr lang="en-US" altLang="ko-KR" sz="1600" b="1" dirty="0" smtClean="0"/>
              <a:t>2012</a:t>
            </a:r>
            <a:r>
              <a:rPr lang="ko-KR" altLang="en-US" sz="1600" b="1" dirty="0" smtClean="0"/>
              <a:t>년 </a:t>
            </a:r>
            <a:r>
              <a:rPr lang="en-US" altLang="ko-KR" sz="1600" b="1" dirty="0">
                <a:solidFill>
                  <a:prstClr val="black"/>
                </a:solidFill>
              </a:rPr>
              <a:t>ARM v6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</a:t>
            </a:r>
            <a:r>
              <a:rPr lang="en-US" altLang="ko-KR" sz="1600" b="1" dirty="0" smtClean="0"/>
              <a:t>  Cortex-M0+ </a:t>
            </a:r>
            <a:r>
              <a:rPr lang="ko-KR" altLang="en-US" sz="1600" b="1" dirty="0"/>
              <a:t>모델 발표</a:t>
            </a:r>
            <a:r>
              <a:rPr lang="en-US" altLang="ko-KR" sz="1600" b="1" dirty="0"/>
              <a:t>.</a:t>
            </a:r>
            <a:endParaRPr lang="en-US" altLang="ko-KR" sz="1600" b="1" dirty="0" smtClean="0"/>
          </a:p>
          <a:p>
            <a:pPr>
              <a:lnSpc>
                <a:spcPct val="110000"/>
              </a:lnSpc>
            </a:pPr>
            <a:r>
              <a:rPr lang="en-US" altLang="ko-KR" sz="1600" b="1" dirty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2014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년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ARM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v7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Cortex-M7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모델 </a:t>
            </a:r>
            <a:r>
              <a:rPr lang="ko-KR" altLang="en-US" sz="1600" b="1" dirty="0">
                <a:solidFill>
                  <a:prstClr val="black"/>
                </a:solidFill>
              </a:rPr>
              <a:t>발표</a:t>
            </a:r>
            <a:r>
              <a:rPr lang="en-US" altLang="ko-KR" sz="1600" b="1" dirty="0">
                <a:solidFill>
                  <a:prstClr val="black"/>
                </a:solidFill>
              </a:rPr>
              <a:t>.</a:t>
            </a:r>
            <a:r>
              <a:rPr lang="en-US" altLang="ko-KR" sz="1600" b="1" dirty="0">
                <a:solidFill>
                  <a:srgbClr val="00B0F0"/>
                </a:solidFill>
                <a:latin typeface="바탕"/>
                <a:ea typeface="바탕"/>
              </a:rPr>
              <a:t> </a:t>
            </a:r>
            <a:r>
              <a:rPr lang="en-US" altLang="ko-KR" sz="1600" b="1" dirty="0" smtClean="0">
                <a:solidFill>
                  <a:srgbClr val="00B0F0"/>
                </a:solidFill>
                <a:latin typeface="바탕"/>
                <a:ea typeface="바탕"/>
              </a:rPr>
              <a:t> ※ 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진보된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DSP </a:t>
            </a:r>
            <a:r>
              <a:rPr lang="ko-KR" altLang="en-US" sz="1600" b="1" dirty="0">
                <a:solidFill>
                  <a:srgbClr val="00B0F0"/>
                </a:solidFill>
              </a:rPr>
              <a:t>기능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>
              <a:lnSpc>
                <a:spcPct val="70000"/>
              </a:lnSpc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0">
              <a:lnSpc>
                <a:spcPct val="11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</a:rPr>
              <a:t>  </a:t>
            </a:r>
            <a:r>
              <a:rPr lang="en-US" altLang="ko-KR" sz="1600" b="1" dirty="0" smtClean="0">
                <a:solidFill>
                  <a:prstClr val="black"/>
                </a:solidFill>
                <a:latin typeface="바탕"/>
                <a:ea typeface="바탕"/>
              </a:rPr>
              <a:t>※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Cortex-M0/M0+/M1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은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v6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</a:t>
            </a:r>
            <a:r>
              <a:rPr lang="ko-KR" altLang="en-US" sz="1600" b="1" dirty="0" smtClean="0">
                <a:solidFill>
                  <a:srgbClr val="00B0F0"/>
                </a:solidFill>
              </a:rPr>
              <a:t>폰 </a:t>
            </a:r>
            <a:r>
              <a:rPr lang="ko-KR" altLang="en-US" sz="1600" b="1" dirty="0" err="1" smtClean="0">
                <a:solidFill>
                  <a:srgbClr val="00B0F0"/>
                </a:solidFill>
              </a:rPr>
              <a:t>노이만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), Cortex-M3/M4/M7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은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v7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RISC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lvl="0" indent="180000">
              <a:lnSpc>
                <a:spcPct val="110000"/>
              </a:lnSpc>
            </a:pPr>
            <a:r>
              <a:rPr lang="en-US" altLang="ko-KR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(4) ARM Cortex </a:t>
            </a:r>
            <a:r>
              <a:rPr lang="ko-KR" altLang="en-US" sz="1600" dirty="0" err="1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제품군의</a:t>
            </a:r>
            <a:r>
              <a:rPr lang="ko-KR" altLang="en-US" sz="1600" dirty="0" smtClean="0">
                <a:solidFill>
                  <a:srgbClr val="FF00FF"/>
                </a:solidFill>
                <a:latin typeface="HY견고딕" pitchFamily="18" charset="-127"/>
                <a:ea typeface="HY견고딕" pitchFamily="18" charset="-127"/>
              </a:rPr>
              <a:t> 분류</a:t>
            </a:r>
            <a:endParaRPr lang="en-US" altLang="ko-KR" sz="1600" dirty="0">
              <a:solidFill>
                <a:srgbClr val="FF00FF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Cortex-A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제품군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고성능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(high end)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어플리케이션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한양신명조"/>
              </a:rPr>
              <a:t>A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pplication) </a:t>
            </a:r>
            <a:r>
              <a:rPr lang="ko-KR" altLang="en-US" sz="1600" b="1" dirty="0" smtClean="0">
                <a:solidFill>
                  <a:srgbClr val="000000"/>
                </a:solidFill>
                <a:latin typeface="한양신명조"/>
              </a:rPr>
              <a:t>플랫폼</a:t>
            </a:r>
            <a:r>
              <a:rPr lang="en-US" altLang="ko-KR" sz="1600" b="1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sz="1600" b="1" dirty="0" err="1" smtClean="0">
                <a:solidFill>
                  <a:srgbClr val="00B0F0"/>
                </a:solidFill>
                <a:latin typeface="한양신명조"/>
              </a:rPr>
              <a:t>모바일용</a:t>
            </a:r>
            <a:r>
              <a:rPr lang="en-US" altLang="ko-KR" sz="1600" b="1" dirty="0" smtClean="0">
                <a:solidFill>
                  <a:srgbClr val="000000"/>
                </a:solidFill>
                <a:latin typeface="한양신명조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한양신명조"/>
            </a:endParaRPr>
          </a:p>
          <a:p>
            <a:pPr marL="0" marR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Cortex-R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코어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제품군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고성능의 실시간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한양신명조"/>
              </a:rPr>
              <a:t>R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eal-time)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처리 분야</a:t>
            </a:r>
          </a:p>
          <a:p>
            <a:pPr marR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>
                <a:solidFill>
                  <a:srgbClr val="FF0000"/>
                </a:solidFill>
              </a:rPr>
              <a:t>Cortex-M</a:t>
            </a:r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</a:rPr>
              <a:t>코어 </a:t>
            </a:r>
            <a:r>
              <a:rPr lang="ko-KR" altLang="en-US" sz="1600" b="1" dirty="0" err="1">
                <a:solidFill>
                  <a:prstClr val="black"/>
                </a:solidFill>
              </a:rPr>
              <a:t>제품군</a:t>
            </a:r>
            <a:r>
              <a:rPr lang="ko-KR" altLang="en-US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저가형의 </a:t>
            </a:r>
            <a:r>
              <a:rPr lang="ko-KR" altLang="en-US" sz="1600" b="1" dirty="0" err="1">
                <a:solidFill>
                  <a:srgbClr val="000000"/>
                </a:solidFill>
                <a:latin typeface="한양신명조"/>
              </a:rPr>
              <a:t>마이크로컨트롤러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한양신명조"/>
              </a:rPr>
              <a:t>M</a:t>
            </a:r>
            <a:r>
              <a:rPr lang="en-US" altLang="ko-KR" sz="1600" b="1" dirty="0">
                <a:solidFill>
                  <a:srgbClr val="000000"/>
                </a:solidFill>
                <a:latin typeface="한양신명조"/>
              </a:rPr>
              <a:t>icrocontroller) </a:t>
            </a:r>
            <a:r>
              <a:rPr lang="ko-KR" altLang="en-US" sz="1600" b="1" dirty="0">
                <a:solidFill>
                  <a:srgbClr val="000000"/>
                </a:solidFill>
                <a:latin typeface="한양신명조"/>
              </a:rPr>
              <a:t>응용 </a:t>
            </a:r>
            <a:r>
              <a:rPr lang="ko-KR" altLang="en-US" sz="1600" b="1" dirty="0" smtClean="0">
                <a:solidFill>
                  <a:srgbClr val="000000"/>
                </a:solidFill>
                <a:latin typeface="한양신명조"/>
              </a:rPr>
              <a:t>분야</a:t>
            </a:r>
            <a:r>
              <a:rPr lang="en-US" altLang="ko-KR" sz="1600" b="1" dirty="0" smtClean="0">
                <a:solidFill>
                  <a:srgbClr val="000000"/>
                </a:solidFill>
                <a:latin typeface="한양신명조"/>
              </a:rPr>
              <a:t>(</a:t>
            </a:r>
            <a:r>
              <a:rPr lang="en-US" altLang="ko-KR" sz="1600" b="1" dirty="0" smtClean="0">
                <a:solidFill>
                  <a:srgbClr val="00B0F0"/>
                </a:solidFill>
                <a:latin typeface="한양신명조"/>
              </a:rPr>
              <a:t>MCU</a:t>
            </a:r>
            <a:r>
              <a:rPr lang="ko-KR" altLang="en-US" sz="1600" b="1" dirty="0" smtClean="0">
                <a:solidFill>
                  <a:srgbClr val="00B0F0"/>
                </a:solidFill>
                <a:latin typeface="한양신명조"/>
              </a:rPr>
              <a:t>용</a:t>
            </a:r>
            <a:r>
              <a:rPr lang="en-US" altLang="ko-KR" sz="1600" b="1" dirty="0" smtClean="0">
                <a:solidFill>
                  <a:srgbClr val="000000"/>
                </a:solidFill>
                <a:latin typeface="한양신명조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0676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wrap="square" lIns="91440" tIns="45720" rIns="91440" bIns="45720">
        <a:spAutoFit/>
        <a:scene3d>
          <a:camera prst="orthographicFront"/>
          <a:lightRig rig="soft" dir="tl">
            <a:rot lat="0" lon="0" rev="0"/>
          </a:lightRig>
        </a:scene3d>
        <a:sp3d contourW="25400" prstMaterial="matte">
          <a:bevelT w="25400" h="63500" prst="artDeco"/>
          <a:contourClr>
            <a:schemeClr val="accent2">
              <a:tint val="20000"/>
            </a:schemeClr>
          </a:contourClr>
        </a:sp3d>
      </a:bodyPr>
      <a:lstStyle>
        <a:defPPr algn="ctr">
          <a:defRPr sz="4800" spc="50" dirty="0" smtClean="0">
            <a:ln w="11430"/>
            <a:solidFill>
              <a:srgbClr val="021EEE"/>
            </a:soli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3718</Words>
  <Application>Microsoft Office PowerPoint</Application>
  <PresentationFormat>화면 슬라이드 쇼(4:3)</PresentationFormat>
  <Paragraphs>804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HY견고딕</vt:lpstr>
      <vt:lpstr>HY견명조</vt:lpstr>
      <vt:lpstr>굴림</vt:lpstr>
      <vt:lpstr>돋움</vt:lpstr>
      <vt:lpstr>맑은 고딕</vt:lpstr>
      <vt:lpstr>바탕</vt:lpstr>
      <vt:lpstr>한양견고딕</vt:lpstr>
      <vt:lpstr>한양신명조</vt:lpstr>
      <vt:lpstr>Arial</vt:lpstr>
      <vt:lpstr>Cambria Math</vt:lpstr>
      <vt:lpstr>한컴돋움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ATMEGA 2561 &amp; MULTI TFT-LCD 를 이용한 MOBILE DEVICE</dc:title>
  <dc:creator>.</dc:creator>
  <cp:lastModifiedBy>YSKim</cp:lastModifiedBy>
  <cp:revision>721</cp:revision>
  <dcterms:created xsi:type="dcterms:W3CDTF">2009-06-27T07:08:32Z</dcterms:created>
  <dcterms:modified xsi:type="dcterms:W3CDTF">2015-12-07T04:55:45Z</dcterms:modified>
</cp:coreProperties>
</file>